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9" r:id="rId4"/>
    <p:sldId id="261" r:id="rId5"/>
    <p:sldId id="265" r:id="rId6"/>
    <p:sldId id="264" r:id="rId7"/>
    <p:sldId id="287" r:id="rId8"/>
    <p:sldId id="273" r:id="rId9"/>
    <p:sldId id="286" r:id="rId10"/>
    <p:sldId id="267" r:id="rId11"/>
    <p:sldId id="262" r:id="rId12"/>
    <p:sldId id="300" r:id="rId13"/>
    <p:sldId id="274" r:id="rId14"/>
    <p:sldId id="275" r:id="rId15"/>
    <p:sldId id="276" r:id="rId16"/>
    <p:sldId id="283" r:id="rId17"/>
    <p:sldId id="268" r:id="rId18"/>
    <p:sldId id="278" r:id="rId19"/>
    <p:sldId id="279" r:id="rId20"/>
    <p:sldId id="263" r:id="rId21"/>
    <p:sldId id="298" r:id="rId22"/>
    <p:sldId id="281" r:id="rId23"/>
    <p:sldId id="299" r:id="rId24"/>
    <p:sldId id="301" r:id="rId25"/>
    <p:sldId id="282" r:id="rId26"/>
    <p:sldId id="288" r:id="rId27"/>
    <p:sldId id="294" r:id="rId28"/>
    <p:sldId id="290" r:id="rId29"/>
    <p:sldId id="292" r:id="rId30"/>
    <p:sldId id="291" r:id="rId31"/>
    <p:sldId id="289" r:id="rId32"/>
    <p:sldId id="295" r:id="rId33"/>
    <p:sldId id="293" r:id="rId34"/>
    <p:sldId id="303" r:id="rId35"/>
    <p:sldId id="296" r:id="rId36"/>
    <p:sldId id="304" r:id="rId37"/>
    <p:sldId id="305" r:id="rId3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75"/>
    <p:restoredTop sz="81824"/>
  </p:normalViewPr>
  <p:slideViewPr>
    <p:cSldViewPr snapToGrid="0">
      <p:cViewPr varScale="1">
        <p:scale>
          <a:sx n="102" d="100"/>
          <a:sy n="102" d="100"/>
        </p:scale>
        <p:origin x="14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72BF1-E5F6-7A49-B9EA-C03B53BF8D93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80210-7480-3B46-8A0B-E82B1838FD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169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Non </a:t>
            </a:r>
            <a:r>
              <a:rPr lang="it-IT" dirty="0" err="1"/>
              <a:t>binomial</a:t>
            </a:r>
            <a:r>
              <a:rPr lang="it-IT" dirty="0"/>
              <a:t> perché il paper ha detto che per maschi non occorreva, per femmine sì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3156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519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7567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7270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3BC5C-5AB8-0B6B-F359-FD42583BB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227FDD7-02EB-F2D3-42DD-5AFB8423D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66B56FC-5ED6-75D1-DB4C-E5B1AFF1B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mean_ppd</a:t>
            </a:r>
            <a:r>
              <a:rPr lang="it-IT" dirty="0"/>
              <a:t> = sample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posterior</a:t>
            </a:r>
            <a:r>
              <a:rPr lang="it-IT" dirty="0"/>
              <a:t> </a:t>
            </a:r>
            <a:r>
              <a:rPr lang="it-IT" dirty="0" err="1"/>
              <a:t>predictive</a:t>
            </a:r>
            <a:r>
              <a:rPr lang="it-IT" dirty="0"/>
              <a:t> </a:t>
            </a:r>
            <a:r>
              <a:rPr lang="it-IT" dirty="0" err="1"/>
              <a:t>distribution</a:t>
            </a:r>
            <a:r>
              <a:rPr lang="it-IT" dirty="0"/>
              <a:t> of the </a:t>
            </a:r>
            <a:r>
              <a:rPr lang="it-IT" dirty="0" err="1"/>
              <a:t>outcome</a:t>
            </a:r>
            <a:r>
              <a:rPr lang="it-IT" dirty="0"/>
              <a:t> </a:t>
            </a:r>
            <a:r>
              <a:rPr lang="it-IT" dirty="0" err="1"/>
              <a:t>variable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E3972D-851D-6B0D-C544-86B2C266C5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6395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100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Positive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indicate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posterior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intercept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w.r.t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. the global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-&gt; more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expected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Red lines indicate the standard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deviation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intercepts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uncertainty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) -&gt;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longer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,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info or data for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endParaRPr lang="it-IT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8329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255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A50E0-6831-2623-6E51-BF25DF89A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7F251B-46EE-674F-105F-2664EF466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A49106E-1C50-089F-FDC3-84E2215153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Direct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measurements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… so an index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previously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employed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epidemiological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studies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has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been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calculated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for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each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county</a:t>
            </a:r>
            <a:endParaRPr lang="it-IT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45A23E-0A17-3097-C685-F4CD6D0B2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1081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Started</a:t>
            </a:r>
            <a:r>
              <a:rPr lang="it-IT" dirty="0"/>
              <a:t> with a </a:t>
            </a:r>
            <a:r>
              <a:rPr lang="it-IT" dirty="0" err="1"/>
              <a:t>normal</a:t>
            </a:r>
            <a:r>
              <a:rPr lang="it-IT" dirty="0"/>
              <a:t> </a:t>
            </a:r>
            <a:r>
              <a:rPr lang="it-IT" dirty="0" err="1"/>
              <a:t>prior</a:t>
            </a:r>
            <a:r>
              <a:rPr lang="it-IT" dirty="0"/>
              <a:t> for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.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prior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know and I know the </a:t>
            </a:r>
            <a:r>
              <a:rPr lang="it-IT" dirty="0" err="1"/>
              <a:t>results</a:t>
            </a:r>
            <a:r>
              <a:rPr lang="it-IT" dirty="0"/>
              <a:t> of the paper, I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changing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of </a:t>
            </a:r>
            <a:r>
              <a:rPr lang="it-IT" dirty="0" err="1"/>
              <a:t>Table</a:t>
            </a:r>
            <a:r>
              <a:rPr lang="it-IT" dirty="0"/>
              <a:t> IV of the paper </a:t>
            </a:r>
            <a:r>
              <a:rPr lang="it-IT" dirty="0" err="1"/>
              <a:t>but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didn’t</a:t>
            </a:r>
            <a:r>
              <a:rPr lang="it-IT" dirty="0"/>
              <a:t>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I </a:t>
            </a:r>
            <a:r>
              <a:rPr lang="it-IT" dirty="0" err="1"/>
              <a:t>plotted</a:t>
            </a:r>
            <a:r>
              <a:rPr lang="it-IT" dirty="0"/>
              <a:t> the </a:t>
            </a:r>
            <a:r>
              <a:rPr lang="it-IT" dirty="0" err="1"/>
              <a:t>traceplots</a:t>
            </a:r>
            <a:r>
              <a:rPr lang="it-IT" dirty="0"/>
              <a:t> of the parameters from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sigma_e</a:t>
            </a:r>
            <a:r>
              <a:rPr lang="it-IT" dirty="0"/>
              <a:t> ‘</a:t>
            </a:r>
            <a:r>
              <a:rPr lang="it-IT" dirty="0" err="1"/>
              <a:t>s</a:t>
            </a:r>
            <a:r>
              <a:rPr lang="it-IT" dirty="0"/>
              <a:t> chains do </a:t>
            </a:r>
            <a:r>
              <a:rPr lang="it-IT" dirty="0" err="1"/>
              <a:t>not</a:t>
            </a:r>
            <a:r>
              <a:rPr lang="it-IT" dirty="0"/>
              <a:t> mix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well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0203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A60FB-44C1-D699-6CF5-DF1CCF98F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059503C-F1B1-64BE-A8FD-4966DCD0B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CBACE6F-E42E-1B0A-4A09-C906F6A0E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some </a:t>
            </a:r>
            <a:r>
              <a:rPr lang="it-IT" dirty="0" err="1"/>
              <a:t>warnings</a:t>
            </a:r>
            <a:r>
              <a:rPr lang="it-IT" dirty="0"/>
              <a:t>. For </a:t>
            </a:r>
            <a:r>
              <a:rPr lang="it-IT" dirty="0" err="1"/>
              <a:t>example</a:t>
            </a:r>
            <a:r>
              <a:rPr lang="it-IT" dirty="0"/>
              <a:t> the one </a:t>
            </a:r>
            <a:r>
              <a:rPr lang="it-IT" dirty="0" err="1"/>
              <a:t>about</a:t>
            </a:r>
            <a:r>
              <a:rPr lang="it-IT" dirty="0"/>
              <a:t> bulk and </a:t>
            </a:r>
            <a:r>
              <a:rPr lang="it-IT" dirty="0" err="1"/>
              <a:t>tail</a:t>
            </a:r>
            <a:r>
              <a:rPr lang="it-IT" dirty="0"/>
              <a:t> </a:t>
            </a:r>
            <a:r>
              <a:rPr lang="it-IT" dirty="0" err="1"/>
              <a:t>Effective</a:t>
            </a:r>
            <a:r>
              <a:rPr lang="it-IT" dirty="0"/>
              <a:t> Sample Size,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disappears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more </a:t>
            </a:r>
            <a:r>
              <a:rPr lang="it-IT" dirty="0" err="1"/>
              <a:t>iterations</a:t>
            </a:r>
            <a:r>
              <a:rPr lang="it-IT" dirty="0"/>
              <a:t>;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posterior</a:t>
            </a:r>
            <a:r>
              <a:rPr lang="it-IT" dirty="0"/>
              <a:t> </a:t>
            </a:r>
            <a:r>
              <a:rPr lang="it-IT" dirty="0" err="1"/>
              <a:t>predictive</a:t>
            </a:r>
            <a:r>
              <a:rPr lang="it-IT" dirty="0"/>
              <a:t> check plots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got</a:t>
            </a:r>
            <a:r>
              <a:rPr lang="it-IT" dirty="0"/>
              <a:t> </a:t>
            </a:r>
            <a:r>
              <a:rPr lang="it-IT" dirty="0" err="1"/>
              <a:t>substantially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, I left 4000 </a:t>
            </a:r>
            <a:r>
              <a:rPr lang="it-IT" dirty="0" err="1"/>
              <a:t>iterations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ESS of a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quantity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of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interest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captures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how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many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independent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draws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contain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the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same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amount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of information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as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the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dependent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sample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obtained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by the MCMC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algorithm</a:t>
            </a:r>
            <a:endParaRPr lang="it-IT" dirty="0"/>
          </a:p>
          <a:p>
            <a:r>
              <a:rPr lang="it-IT" dirty="0" err="1"/>
              <a:t>Bulk_ESS</a:t>
            </a:r>
            <a:r>
              <a:rPr lang="it-IT" dirty="0"/>
              <a:t>=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effective</a:t>
            </a:r>
            <a:r>
              <a:rPr lang="it-IT" b="0" i="0" dirty="0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 sample size for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rank</a:t>
            </a:r>
            <a:r>
              <a:rPr lang="it-IT" b="0" i="0" dirty="0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normalized</a:t>
            </a:r>
            <a:r>
              <a:rPr lang="it-IT" b="0" i="0" dirty="0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values</a:t>
            </a:r>
            <a:r>
              <a:rPr lang="it-IT" b="0" i="0" dirty="0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using</a:t>
            </a:r>
            <a:r>
              <a:rPr lang="it-IT" b="0" i="0" dirty="0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 split chains</a:t>
            </a:r>
          </a:p>
          <a:p>
            <a:r>
              <a:rPr lang="it-IT" b="0" i="0" dirty="0" err="1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Tail_ESS</a:t>
            </a:r>
            <a:r>
              <a:rPr lang="it-IT" b="0" i="0" dirty="0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=</a:t>
            </a:r>
            <a:r>
              <a:rPr lang="it-IT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minimum of the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effective</a:t>
            </a:r>
            <a:r>
              <a:rPr lang="it-IT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sample sizes for 5% and 95%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quantiles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4E0D2A-EB13-8917-9A84-E48C94809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683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894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B6302-6E83-6E03-3B6F-475776AB2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2669D53-B545-6A38-BDD2-C2915EFE7D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5FA5556-DE8B-A258-8C88-4DA7E4124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CE28C8-3E21-4C88-5EEF-88A73510BF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231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balance </a:t>
            </a:r>
            <a:r>
              <a:rPr lang="it-IT" dirty="0" err="1"/>
              <a:t>between</a:t>
            </a:r>
            <a:r>
              <a:rPr lang="it-IT" dirty="0"/>
              <a:t> positive and negative </a:t>
            </a:r>
            <a:r>
              <a:rPr lang="it-IT" dirty="0" err="1"/>
              <a:t>residuals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the model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neither</a:t>
            </a:r>
            <a:r>
              <a:rPr lang="it-IT" dirty="0"/>
              <a:t> </a:t>
            </a:r>
            <a:r>
              <a:rPr lang="it-IT" dirty="0" err="1"/>
              <a:t>underestimate</a:t>
            </a:r>
            <a:r>
              <a:rPr lang="it-IT" dirty="0"/>
              <a:t>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pos</a:t>
            </a:r>
            <a:r>
              <a:rPr lang="it-IT" dirty="0"/>
              <a:t>&gt;</a:t>
            </a:r>
            <a:r>
              <a:rPr lang="it-IT" dirty="0" err="1"/>
              <a:t>neg</a:t>
            </a:r>
            <a:r>
              <a:rPr lang="it-IT" dirty="0"/>
              <a:t>) </a:t>
            </a:r>
            <a:r>
              <a:rPr lang="it-IT" dirty="0" err="1"/>
              <a:t>nor</a:t>
            </a:r>
            <a:r>
              <a:rPr lang="it-IT" dirty="0"/>
              <a:t> </a:t>
            </a:r>
            <a:r>
              <a:rPr lang="it-IT" dirty="0" err="1"/>
              <a:t>overestimate</a:t>
            </a:r>
            <a:r>
              <a:rPr lang="it-IT" dirty="0"/>
              <a:t> t</a:t>
            </a:r>
            <a:r>
              <a:rPr lang="it-IT" dirty="0">
                <a:solidFill>
                  <a:srgbClr val="1B2A2D"/>
                </a:solidFill>
                <a:effectLst/>
                <a:latin typeface="Helvetica" pitchFamily="2" charset="0"/>
              </a:rPr>
              <a:t>he </a:t>
            </a:r>
            <a:r>
              <a:rPr lang="it-IT" dirty="0" err="1">
                <a:solidFill>
                  <a:srgbClr val="1B2A2D"/>
                </a:solidFill>
                <a:effectLst/>
                <a:latin typeface="Helvetica" pitchFamily="2" charset="0"/>
              </a:rPr>
              <a:t>number</a:t>
            </a:r>
            <a:r>
              <a:rPr lang="it-IT" dirty="0">
                <a:solidFill>
                  <a:srgbClr val="1B2A2D"/>
                </a:solidFill>
                <a:effectLst/>
                <a:latin typeface="Helvetica" pitchFamily="2" charset="0"/>
              </a:rPr>
              <a:t> of </a:t>
            </a:r>
            <a:r>
              <a:rPr lang="it-IT" dirty="0" err="1">
                <a:solidFill>
                  <a:srgbClr val="1B2A2D"/>
                </a:solidFill>
                <a:effectLst/>
                <a:latin typeface="Helvetica" pitchFamily="2" charset="0"/>
              </a:rPr>
              <a:t>deaths</a:t>
            </a:r>
            <a:endParaRPr lang="it-IT" dirty="0">
              <a:solidFill>
                <a:srgbClr val="1B2A2D"/>
              </a:solidFill>
              <a:effectLst/>
              <a:latin typeface="Helvetica" pitchFamily="2" charset="0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56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Most</a:t>
            </a:r>
            <a:r>
              <a:rPr lang="it-IT" dirty="0"/>
              <a:t> of blue points </a:t>
            </a:r>
            <a:r>
              <a:rPr lang="it-IT" dirty="0" err="1"/>
              <a:t>fall</a:t>
            </a:r>
            <a:r>
              <a:rPr lang="it-IT" dirty="0"/>
              <a:t> in, so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capture</a:t>
            </a:r>
            <a:r>
              <a:rPr lang="it-IT" dirty="0"/>
              <a:t> the data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688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BCE9D-1661-AAC6-7967-D6E7883F9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2AD07C6-1DBB-3873-E9D5-E5325E4C4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7406505-0BF9-2149-D86D-6D8F1D9FB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02DF3E-66F2-CE1B-D04A-B36D99CFA9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6696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5D611-DD57-099D-F3FF-3046F8036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01A602-5DE9-6DF4-8B57-0E76052E9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065DB62-5245-9BF4-27FE-546ABF3F3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7AF1B6-76B1-B14E-977B-43DD7DC0D3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4411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6CE66-4E6E-E16C-F86E-54879169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84883CE-0551-00CF-5CB7-7345803F6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90FA180-E75C-029B-284B-2746B56C6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6DE3D8-59BD-2E5E-7D36-B7F08A189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8325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But tracing a </a:t>
            </a:r>
            <a:r>
              <a:rPr lang="it-IT" dirty="0" err="1"/>
              <a:t>regression</a:t>
            </a:r>
            <a:r>
              <a:rPr lang="it-IT" dirty="0"/>
              <a:t> line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nation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 </a:t>
            </a:r>
            <a:r>
              <a:rPr lang="it-IT" b="0" dirty="0" err="1"/>
              <a:t>simple</a:t>
            </a:r>
            <a:r>
              <a:rPr lang="it-IT" b="0" dirty="0"/>
              <a:t> negative </a:t>
            </a:r>
            <a:r>
              <a:rPr lang="it-IT" b="0" dirty="0" err="1"/>
              <a:t>association</a:t>
            </a:r>
            <a:r>
              <a:rPr lang="it-IT" b="0" dirty="0"/>
              <a:t> </a:t>
            </a:r>
            <a:r>
              <a:rPr lang="it-IT" b="0" dirty="0" err="1"/>
              <a:t>between</a:t>
            </a:r>
            <a:r>
              <a:rPr lang="it-IT" b="0" dirty="0"/>
              <a:t> UVB and </a:t>
            </a:r>
            <a:r>
              <a:rPr lang="it-IT" b="0" dirty="0" err="1"/>
              <a:t>mortality</a:t>
            </a:r>
            <a:r>
              <a:rPr lang="it-IT" b="0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misleading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after accounting for </a:t>
            </a:r>
            <a:r>
              <a:rPr lang="it-IT" dirty="0" err="1"/>
              <a:t>hierarchy</a:t>
            </a:r>
            <a:r>
              <a:rPr lang="it-IT" dirty="0"/>
              <a:t>, the </a:t>
            </a:r>
            <a:r>
              <a:rPr lang="it-IT" dirty="0" err="1"/>
              <a:t>association</a:t>
            </a:r>
            <a:r>
              <a:rPr lang="it-IT" dirty="0"/>
              <a:t> </a:t>
            </a:r>
            <a:r>
              <a:rPr lang="it-IT" dirty="0" err="1"/>
              <a:t>disappears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572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140F4-585D-E022-1D98-24F99CC4D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27109BA-29E6-7E16-9BD7-C18062941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A91C5B8-1DCA-77EC-102E-523B503E28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Also</a:t>
            </a:r>
            <a:r>
              <a:rPr lang="it-IT" dirty="0"/>
              <a:t>, for </a:t>
            </a:r>
            <a:r>
              <a:rPr lang="it-IT" dirty="0" err="1"/>
              <a:t>having</a:t>
            </a:r>
            <a:r>
              <a:rPr lang="it-IT" dirty="0"/>
              <a:t> the big picture I </a:t>
            </a:r>
            <a:r>
              <a:rPr lang="it-IT" dirty="0" err="1"/>
              <a:t>summarized</a:t>
            </a:r>
            <a:r>
              <a:rPr lang="it-IT" dirty="0"/>
              <a:t> the </a:t>
            </a:r>
            <a:r>
              <a:rPr lang="it-IT" dirty="0" err="1"/>
              <a:t>total</a:t>
            </a:r>
            <a:r>
              <a:rPr lang="it-IT" dirty="0"/>
              <a:t> of </a:t>
            </a:r>
            <a:r>
              <a:rPr lang="it-IT" dirty="0" err="1"/>
              <a:t>deaths</a:t>
            </a:r>
            <a:r>
              <a:rPr lang="it-IT" dirty="0"/>
              <a:t> for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nation</a:t>
            </a:r>
            <a:r>
              <a:rPr lang="it-IT" dirty="0"/>
              <a:t> and </a:t>
            </a:r>
            <a:r>
              <a:rPr lang="it-IT" dirty="0" err="1"/>
              <a:t>reported</a:t>
            </a:r>
            <a:r>
              <a:rPr lang="it-IT" dirty="0"/>
              <a:t> the </a:t>
            </a:r>
            <a:r>
              <a:rPr lang="it-IT" dirty="0" err="1"/>
              <a:t>population</a:t>
            </a:r>
            <a:r>
              <a:rPr lang="it-IT" dirty="0"/>
              <a:t> </a:t>
            </a:r>
            <a:r>
              <a:rPr lang="it-IT" dirty="0" err="1"/>
              <a:t>density</a:t>
            </a:r>
            <a:r>
              <a:rPr lang="it-IT" dirty="0"/>
              <a:t>. </a:t>
            </a:r>
            <a:r>
              <a:rPr lang="it-IT" dirty="0" err="1"/>
              <a:t>Since</a:t>
            </a:r>
            <a:r>
              <a:rPr lang="it-IT" dirty="0"/>
              <a:t> I just </a:t>
            </a:r>
            <a:r>
              <a:rPr lang="it-IT" dirty="0" err="1"/>
              <a:t>wanted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an idea, the data for the </a:t>
            </a:r>
            <a:r>
              <a:rPr lang="it-IT" dirty="0" err="1"/>
              <a:t>density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simply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recent</a:t>
            </a:r>
            <a:r>
              <a:rPr lang="it-IT" dirty="0"/>
              <a:t> one, and for </a:t>
            </a:r>
            <a:r>
              <a:rPr lang="it-IT" dirty="0" err="1"/>
              <a:t>example</a:t>
            </a:r>
            <a:r>
              <a:rPr lang="it-IT" dirty="0"/>
              <a:t> I </a:t>
            </a:r>
            <a:r>
              <a:rPr lang="it-IT" dirty="0" err="1"/>
              <a:t>used</a:t>
            </a:r>
            <a:r>
              <a:rPr lang="it-IT" dirty="0"/>
              <a:t> the Germany one for the West Germany.</a:t>
            </a:r>
          </a:p>
          <a:p>
            <a:endParaRPr lang="it-IT" dirty="0"/>
          </a:p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immediately</a:t>
            </a:r>
            <a:r>
              <a:rPr lang="it-IT" dirty="0"/>
              <a:t> </a:t>
            </a:r>
            <a:r>
              <a:rPr lang="it-IT" dirty="0" err="1"/>
              <a:t>evidenced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</a:t>
            </a:r>
            <a:r>
              <a:rPr lang="it-IT" dirty="0" err="1"/>
              <a:t>Ireland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populated</a:t>
            </a:r>
            <a:r>
              <a:rPr lang="it-IT" dirty="0"/>
              <a:t> in </a:t>
            </a:r>
            <a:r>
              <a:rPr lang="it-IT" dirty="0" err="1"/>
              <a:t>density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Luxembourg,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more </a:t>
            </a:r>
            <a:r>
              <a:rPr lang="it-IT" dirty="0" err="1"/>
              <a:t>deaths</a:t>
            </a:r>
            <a:r>
              <a:rPr lang="it-IT" dirty="0"/>
              <a:t>; and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despite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more dense in </a:t>
            </a:r>
            <a:r>
              <a:rPr lang="it-IT" dirty="0" err="1"/>
              <a:t>population</a:t>
            </a:r>
            <a:r>
              <a:rPr lang="it-IT" dirty="0"/>
              <a:t>, </a:t>
            </a:r>
            <a:r>
              <a:rPr lang="it-IT" dirty="0" err="1"/>
              <a:t>Belgium</a:t>
            </a:r>
            <a:r>
              <a:rPr lang="it-IT" dirty="0"/>
              <a:t> and the Netherlands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proportionally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deaths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nations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D68701-7F7C-BBBE-99DE-F3BF78E994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288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7019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6E24-3D77-5D98-D5B7-811EAAEAF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6FFA2BD-5A3B-7226-CAB1-3AF39419F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C08ACF-425C-AC3A-F813-B0CF8A397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UVB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and history of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deceased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: for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someone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a work inside or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someone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go to the beach…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from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nation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, so for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italian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grew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up in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Italy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more UVB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maybe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«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genetic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later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in WG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modifying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and viceversa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05891C-26B4-7A6E-CA52-1D8ED38435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683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Boxplots</a:t>
            </a:r>
            <a:r>
              <a:rPr lang="it-IT" dirty="0"/>
              <a:t> of </a:t>
            </a:r>
            <a:r>
              <a:rPr lang="it-IT" dirty="0" err="1"/>
              <a:t>deaths</a:t>
            </a:r>
            <a:r>
              <a:rPr lang="it-IT" dirty="0"/>
              <a:t> by </a:t>
            </a:r>
            <a:r>
              <a:rPr lang="it-IT" dirty="0" err="1"/>
              <a:t>nation</a:t>
            </a:r>
            <a:r>
              <a:rPr lang="it-IT" dirty="0"/>
              <a:t> from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analyse</a:t>
            </a:r>
            <a:r>
              <a:rPr lang="it-IT" dirty="0"/>
              <a:t> the </a:t>
            </a:r>
            <a:r>
              <a:rPr lang="it-IT" dirty="0" err="1"/>
              <a:t>variability</a:t>
            </a:r>
            <a:r>
              <a:rPr lang="it-IT" dirty="0"/>
              <a:t> of </a:t>
            </a:r>
            <a:r>
              <a:rPr lang="it-IT" dirty="0" err="1"/>
              <a:t>deaths</a:t>
            </a:r>
            <a:r>
              <a:rPr lang="it-IT" dirty="0"/>
              <a:t> </a:t>
            </a:r>
            <a:r>
              <a:rPr lang="it-IT" dirty="0" err="1"/>
              <a:t>across</a:t>
            </a:r>
            <a:r>
              <a:rPr lang="it-IT" dirty="0"/>
              <a:t> </a:t>
            </a:r>
            <a:r>
              <a:rPr lang="it-IT" dirty="0" err="1"/>
              <a:t>counties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0130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it-IT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8976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30176-720E-C2FA-3DCB-670870300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9F9A519-EE70-AE2E-3B23-ABE2C130EE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FD9C2A6-AD15-F8FA-D430-85A8D2645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it-IT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ACD440-7194-B993-15FA-A795B6AB19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6547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C476CD-1FC5-2C90-0DAA-0CB7CCE09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69CD866-180F-AF8E-EF05-2FA564C484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87F50C-2C0D-FA19-7C76-5B9FEE8FE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787113-A20B-DC3E-4570-65BC6834B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555C18-4031-2951-1AB7-25C807B3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23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CF5B8A-297E-B31B-3152-FFCBB346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3442A0B-2F7E-5D50-096F-31FE3A0F9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0AB03B-4D74-1420-7FD1-E83AED768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66066B-9FD4-A737-C029-283DCC14A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26B87F-2745-CBBC-FFBD-B7E81FEE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209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826F702-3B64-AA55-4F74-4BF66E4716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B3ECD7-662B-E355-9E4F-31988FE1A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54F051-6934-F3A0-7228-0718249E8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1E7D19-CD01-1FAA-1B3A-10EA8AA6F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4B6921-E06F-24FD-6BFC-3CF737AE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1720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E23049-06C1-BDBF-3D81-AC824BBF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9FE621-B9F1-FF72-462D-E103F1DBA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1E2B512-3776-5025-04A3-D1364674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681898-FEAE-6D33-2012-51FF12697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C71822-DB35-DD77-18B7-18893580B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1037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1D080A-E8DD-2A9C-85BB-D129345D6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5D73E6-72FB-E08E-235C-07097133B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CC80C4-C0E7-FB37-7FFC-F62495086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EA55CC-8640-B261-EAC4-600967CA7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5C97A7-EBB4-15D3-02B2-B9DC242B8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576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73D85B-0183-5EC8-8820-2179615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7E990F-68C0-B8B0-3F82-658B9E81D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15343D4-BEDA-5124-F87B-6C2C42D80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813216E-9CDF-B2BD-78A5-1BABF3269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D8BFEA2-194A-6DFF-4FAD-ECE24CB0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BBD753-1BE4-5154-8333-591FD59A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297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5C20B-59F0-0452-CF28-AFD0DD8E1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579FCA4-E5A1-7647-1589-96150104F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7975C4-30D5-405E-7A8C-CE06CECC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BBBFA09-8972-77F7-C75D-AF0CD5989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231E141-A610-25B4-C2E1-104E6BD42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3441715-9FDA-53D7-C2D4-C43D43C11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E2E69F1-74AA-4632-A4E6-CADA019B3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A6AEEE2-B8C9-86E5-BA90-60EA5DB9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4382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E75E73-6176-51CA-9831-20150629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AC53177-786C-2110-F610-96F16C3F8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83A0A10-0430-9BD8-29B0-FA9364CC5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A90BC16-2D0B-F4B3-1707-FFB0E1E3E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91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C9BB349-FC6E-6D74-FA16-1D4108D00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05498DB-9F76-CD6A-EE22-DBA1EEBC1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433A7F-B201-8A4C-AFC6-A88EA53B9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9949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D47809-76A4-0953-68E4-B1A79ED57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3127AA-4DCE-7DCB-2AE1-2F2D92089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6053441-7AE2-1185-E57E-1A136BF73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DB87E-10F4-8362-BCFE-E3262ECF4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7D3186A-7C5C-6F7E-C537-4D441C6FE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13CC0C-677F-DCC4-BDB6-CEE56FB1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5016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6188E1-8165-03C7-D655-6EE2DB9BC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FBA1DFF-A3C0-4D24-9455-25D3E6BB3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CFAC24F-4BB3-26E4-00E6-31361ACF9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F14DD8-A65F-E8AA-37AD-7A596F8CF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E2376-0FE0-0518-A530-1BA34A682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E2D7EF4-2FE5-ECEE-855C-32A96057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3270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46B70A2-59E2-B449-139F-50170434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C85F32-0447-F807-F7C5-63E97A85C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28151A-E65A-A720-53C9-1BEC12E30B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B2603A-BCD2-20C2-0A69-4824751AE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44EF99-08D3-3422-D61F-3CA2F6247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35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A116D0C-300B-4DA1-6134-3C66C0DB6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6522" y="5633765"/>
            <a:ext cx="3408555" cy="873612"/>
          </a:xfrm>
        </p:spPr>
        <p:txBody>
          <a:bodyPr anchor="ctr">
            <a:normAutofit/>
          </a:bodyPr>
          <a:lstStyle/>
          <a:p>
            <a:pPr algn="l"/>
            <a:r>
              <a:rPr lang="it-IT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 </a:t>
            </a:r>
            <a:r>
              <a:rPr lang="it-IT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Serafino’s</a:t>
            </a:r>
            <a:r>
              <a:rPr lang="it-IT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project</a:t>
            </a:r>
          </a:p>
          <a:p>
            <a:pPr algn="l"/>
            <a:r>
              <a:rPr lang="it-IT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it-IT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</a:t>
            </a:r>
            <a:r>
              <a:rPr lang="it-IT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it-IT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testo, Carattere, schermata, algebra&#10;&#10;Descrizione generata automaticamente">
            <a:extLst>
              <a:ext uri="{FF2B5EF4-FFF2-40B4-BE49-F238E27FC236}">
                <a16:creationId xmlns:a16="http://schemas.microsoft.com/office/drawing/2014/main" id="{EE6D6F55-D551-2E97-78A7-777606F26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5" y="455676"/>
            <a:ext cx="11327549" cy="438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63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DFE297-B13C-ED91-03D2-518A9F0A4D07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840A7-48F3-2088-7FF8-5CEB62F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Explorative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analysis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0E0BD5B-749D-C756-80B6-7AE31ADA4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5441" y="801217"/>
            <a:ext cx="4366437" cy="3564565"/>
          </a:xfrm>
        </p:spPr>
        <p:txBody>
          <a:bodyPr>
            <a:normAutofit/>
          </a:bodyPr>
          <a:lstStyle/>
          <a:p>
            <a:pPr algn="just"/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Boxes </a:t>
            </a:r>
            <a:r>
              <a:rPr lang="it-IT" sz="2300" dirty="0" err="1">
                <a:latin typeface="Arial" panose="020B0604020202020204" pitchFamily="34" charset="0"/>
                <a:cs typeface="Arial" panose="020B0604020202020204" pitchFamily="34" charset="0"/>
              </a:rPr>
              <a:t>extend</a:t>
            </a:r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 from 25% to 75% of data.</a:t>
            </a:r>
          </a:p>
          <a:p>
            <a:pPr algn="just"/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Whiskers </a:t>
            </a:r>
            <a:r>
              <a:rPr lang="it-IT" sz="2300" dirty="0" err="1">
                <a:latin typeface="Arial" panose="020B0604020202020204" pitchFamily="34" charset="0"/>
                <a:cs typeface="Arial" panose="020B0604020202020204" pitchFamily="34" charset="0"/>
              </a:rPr>
              <a:t>extend</a:t>
            </a:r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 from minimum to maximum </a:t>
            </a:r>
            <a:r>
              <a:rPr lang="it-IT" sz="2300" dirty="0" err="1"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 1.5 times </a:t>
            </a:r>
            <a:r>
              <a:rPr lang="it-IT" sz="2300" dirty="0" err="1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 box.</a:t>
            </a:r>
          </a:p>
          <a:p>
            <a:pPr algn="just"/>
            <a:r>
              <a:rPr lang="it-IT" sz="2300" dirty="0" err="1"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sz="2300" dirty="0" err="1">
                <a:latin typeface="Arial" panose="020B0604020202020204" pitchFamily="34" charset="0"/>
                <a:cs typeface="Arial" panose="020B0604020202020204" pitchFamily="34" charset="0"/>
              </a:rPr>
              <a:t>regions</a:t>
            </a:r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sz="2300" dirty="0" err="1"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300" dirty="0" err="1">
                <a:latin typeface="Arial" panose="020B0604020202020204" pitchFamily="34" charset="0"/>
                <a:cs typeface="Arial" panose="020B0604020202020204" pitchFamily="34" charset="0"/>
              </a:rPr>
              <a:t>exceptionally</a:t>
            </a:r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300" dirty="0" err="1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300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300" dirty="0" err="1"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436519C-2C53-99C0-BEF5-6B24A5B2F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062"/>
            <a:ext cx="7315200" cy="6400800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259E2D-2D8B-A758-976E-B25D8779547A}"/>
              </a:ext>
            </a:extLst>
          </p:cNvPr>
          <p:cNvSpPr txBox="1">
            <a:spLocks/>
          </p:cNvSpPr>
          <p:nvPr/>
        </p:nvSpPr>
        <p:spPr>
          <a:xfrm>
            <a:off x="7655441" y="4457700"/>
            <a:ext cx="4366437" cy="2319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West Germany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highest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variation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and Luxembourg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mortality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rates with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variation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ccia giù 5">
            <a:extLst>
              <a:ext uri="{FF2B5EF4-FFF2-40B4-BE49-F238E27FC236}">
                <a16:creationId xmlns:a16="http://schemas.microsoft.com/office/drawing/2014/main" id="{98888BF6-A527-ABFB-FF02-000E80A98FF5}"/>
              </a:ext>
            </a:extLst>
          </p:cNvPr>
          <p:cNvSpPr/>
          <p:nvPr/>
        </p:nvSpPr>
        <p:spPr>
          <a:xfrm>
            <a:off x="9705309" y="3879782"/>
            <a:ext cx="266700" cy="486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24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0E0BD5B-749D-C756-80B6-7AE31ADA4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47161"/>
                <a:ext cx="10515600" cy="58511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Multi-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level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model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based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generalized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least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squares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estimation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:endParaRPr lang="it-IT" sz="25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𝑍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</m:oMath>
                  </m:oMathPara>
                </a14:m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X design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matrix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associated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a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vector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fixed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parameters </a:t>
                </a:r>
                <a14:m>
                  <m:oMath xmlns:m="http://schemas.openxmlformats.org/officeDocument/2006/math">
                    <m:r>
                      <a:rPr lang="it-IT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design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matrix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associated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a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vector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random parameters </a:t>
                </a:r>
                <a14:m>
                  <m:oMath xmlns:m="http://schemas.openxmlformats.org/officeDocument/2006/math">
                    <m:r>
                      <a:rPr lang="it-IT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Y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vector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responses</a:t>
                </a: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0E0BD5B-749D-C756-80B6-7AE31ADA4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47161"/>
                <a:ext cx="10515600" cy="5851191"/>
              </a:xfrm>
              <a:blipFill>
                <a:blip r:embed="rId3"/>
                <a:stretch>
                  <a:fillRect l="-965" t="-17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8F263CF2-2CAD-D3B0-DD76-17CFFDBA401C}"/>
              </a:ext>
            </a:extLst>
          </p:cNvPr>
          <p:cNvSpPr/>
          <p:nvPr/>
        </p:nvSpPr>
        <p:spPr>
          <a:xfrm>
            <a:off x="0" y="0"/>
            <a:ext cx="12192000" cy="150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A1DE61A9-5002-2250-895A-DD53E749A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"/>
            <a:ext cx="10515600" cy="1325563"/>
          </a:xfrm>
        </p:spPr>
        <p:txBody>
          <a:bodyPr/>
          <a:lstStyle/>
          <a:p>
            <a:r>
              <a:rPr lang="it-IT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Methods</a:t>
            </a:r>
            <a:endParaRPr lang="it-IT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12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C78E-84CF-5B3F-A9EB-6AD9F6068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4EDC0A90-19A7-6B94-EE63-F30A21E453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6809"/>
                <a:ext cx="10515600" cy="58511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level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1, Y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a Poisson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distributed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response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vector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observed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cases (O),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hence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we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need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to include an offset of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expected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numbers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of cases (E) with a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logarithmic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link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function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:endParaRPr lang="it-IT" sz="25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𝑃𝑜𝑖𝑠𝑠𝑜𝑛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5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t-IT" sz="25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</m:d>
                        </m:e>
                      </m:func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5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t-IT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</m:d>
                        </m:e>
                      </m:func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𝑍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</m:oMath>
                  </m:oMathPara>
                </a14:m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Since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counties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have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very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heterogeneous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populations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hence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variance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),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it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theoretically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more appropriate to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consider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level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1 random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effects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following a negative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binomial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distribution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However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paper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found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no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improvement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fit with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level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2 and 3, the random parameters follow a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normal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distribution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4EDC0A90-19A7-6B94-EE63-F30A21E453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6809"/>
                <a:ext cx="10515600" cy="5851191"/>
              </a:xfrm>
              <a:blipFill>
                <a:blip r:embed="rId3"/>
                <a:stretch>
                  <a:fillRect l="-965" t="-1518" r="-7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>
            <a:extLst>
              <a:ext uri="{FF2B5EF4-FFF2-40B4-BE49-F238E27FC236}">
                <a16:creationId xmlns:a16="http://schemas.microsoft.com/office/drawing/2014/main" id="{B2BC1309-8840-50EA-4351-C90DB52F58AA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C106E45A-82AA-33BB-8D90-AAFCF4FC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6254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0E0BD5B-749D-C756-80B6-7AE31ADA4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426"/>
            <a:ext cx="10007009" cy="4644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Generalized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linear mixed model with Poisson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an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intercept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nation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and an offset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take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account the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expected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it-IT" sz="25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M1 &lt;- 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glmer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(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deaths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~ 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uvb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+</a:t>
            </a:r>
            <a:r>
              <a:rPr lang="it-IT" sz="2500" dirty="0">
                <a:latin typeface="Andale Mono" panose="020B0509000000000004" pitchFamily="49" charset="0"/>
                <a:cs typeface="Arial" panose="020B0604020202020204" pitchFamily="34" charset="0"/>
              </a:rPr>
              <a:t> 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(1 | 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region</a:t>
            </a:r>
            <a:r>
              <a:rPr lang="it-IT" sz="2500" dirty="0">
                <a:latin typeface="Andale Mono" panose="020B0509000000000004" pitchFamily="49" charset="0"/>
                <a:cs typeface="Arial" panose="020B0604020202020204" pitchFamily="34" charset="0"/>
              </a:rPr>
              <a:t>)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+</a:t>
            </a:r>
          </a:p>
          <a:p>
            <a:pPr marL="0" indent="0">
              <a:buNone/>
            </a:pPr>
            <a:r>
              <a:rPr lang="it-IT" sz="2500" dirty="0">
                <a:latin typeface="Andale Mono" panose="020B0509000000000004" pitchFamily="49" charset="0"/>
                <a:cs typeface="Arial" panose="020B0604020202020204" pitchFamily="34" charset="0"/>
              </a:rPr>
              <a:t>					+ 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(1 | 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nation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),</a:t>
            </a:r>
          </a:p>
          <a:p>
            <a:pPr marL="0" indent="0">
              <a:buNone/>
            </a:pPr>
            <a:r>
              <a:rPr lang="it-IT" sz="2500" dirty="0">
                <a:latin typeface="Andale Mono" panose="020B0509000000000004" pitchFamily="49" charset="0"/>
                <a:cs typeface="Arial" panose="020B0604020202020204" pitchFamily="34" charset="0"/>
              </a:rPr>
              <a:t>			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Mmmec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buNone/>
            </a:pP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			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poisson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buNone/>
            </a:pPr>
            <a:r>
              <a:rPr lang="it-IT" sz="2500" dirty="0">
                <a:latin typeface="Andale Mono" panose="020B0509000000000004" pitchFamily="49" charset="0"/>
                <a:cs typeface="Arial" panose="020B0604020202020204" pitchFamily="34" charset="0"/>
              </a:rPr>
              <a:t>			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offset = log(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expected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F7F40BF-DC13-C52B-74E0-86F08B728B37}"/>
              </a:ext>
            </a:extLst>
          </p:cNvPr>
          <p:cNvSpPr/>
          <p:nvPr/>
        </p:nvSpPr>
        <p:spPr>
          <a:xfrm>
            <a:off x="0" y="0"/>
            <a:ext cx="12192000" cy="150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3FFEA872-1488-ABF7-2410-32E6B78ED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Frequentist</a:t>
            </a:r>
            <a:r>
              <a:rPr lang="it-IT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approach</a:t>
            </a:r>
            <a:endParaRPr lang="it-IT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68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, algebra&#10;&#10;Il contenuto generato dall'IA potrebbe non essere corretto.">
            <a:extLst>
              <a:ext uri="{FF2B5EF4-FFF2-40B4-BE49-F238E27FC236}">
                <a16:creationId xmlns:a16="http://schemas.microsoft.com/office/drawing/2014/main" id="{AE43493E-34F9-3D1F-E8F1-45E466330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4721"/>
            <a:ext cx="7352130" cy="5991204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0E0BD5B-749D-C756-80B6-7AE31ADA4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9623" y="6184454"/>
            <a:ext cx="3806456" cy="50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1DFAD53-F807-12BC-8173-D2752C382DA3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A6DCD2D-86A6-E264-9D72-0964160C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Frequentist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approach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975F3FD9-B7D1-D596-6DC4-F75BB3705321}"/>
              </a:ext>
            </a:extLst>
          </p:cNvPr>
          <p:cNvSpPr txBox="1">
            <a:spLocks/>
          </p:cNvSpPr>
          <p:nvPr/>
        </p:nvSpPr>
        <p:spPr>
          <a:xfrm>
            <a:off x="7627090" y="2385675"/>
            <a:ext cx="4465674" cy="1697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Symmetrical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residuals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too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extreme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overdispersion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ccia destra 10">
            <a:extLst>
              <a:ext uri="{FF2B5EF4-FFF2-40B4-BE49-F238E27FC236}">
                <a16:creationId xmlns:a16="http://schemas.microsoft.com/office/drawing/2014/main" id="{96026EE1-3430-08B4-2529-830DBE8CEE40}"/>
              </a:ext>
            </a:extLst>
          </p:cNvPr>
          <p:cNvSpPr/>
          <p:nvPr/>
        </p:nvSpPr>
        <p:spPr>
          <a:xfrm>
            <a:off x="6555573" y="4107955"/>
            <a:ext cx="1028983" cy="2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destra 11">
            <a:extLst>
              <a:ext uri="{FF2B5EF4-FFF2-40B4-BE49-F238E27FC236}">
                <a16:creationId xmlns:a16="http://schemas.microsoft.com/office/drawing/2014/main" id="{BDC3E1E4-367A-07DA-017B-39F533169EEC}"/>
              </a:ext>
            </a:extLst>
          </p:cNvPr>
          <p:cNvSpPr/>
          <p:nvPr/>
        </p:nvSpPr>
        <p:spPr>
          <a:xfrm>
            <a:off x="6939516" y="6285631"/>
            <a:ext cx="652130" cy="2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destra 12">
            <a:extLst>
              <a:ext uri="{FF2B5EF4-FFF2-40B4-BE49-F238E27FC236}">
                <a16:creationId xmlns:a16="http://schemas.microsoft.com/office/drawing/2014/main" id="{23B8A19C-44EB-8B5F-9F71-F8C438BF6319}"/>
              </a:ext>
            </a:extLst>
          </p:cNvPr>
          <p:cNvSpPr/>
          <p:nvPr/>
        </p:nvSpPr>
        <p:spPr>
          <a:xfrm>
            <a:off x="6562664" y="1246152"/>
            <a:ext cx="1028982" cy="2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506472CD-2675-0940-9D71-47E2C4C65F6D}"/>
              </a:ext>
            </a:extLst>
          </p:cNvPr>
          <p:cNvSpPr txBox="1">
            <a:spLocks/>
          </p:cNvSpPr>
          <p:nvPr/>
        </p:nvSpPr>
        <p:spPr>
          <a:xfrm>
            <a:off x="7627090" y="792496"/>
            <a:ext cx="4465674" cy="1885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Must compare with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AIC and BIC are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the best for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hierarchical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models</a:t>
            </a:r>
          </a:p>
        </p:txBody>
      </p:sp>
      <p:sp>
        <p:nvSpPr>
          <p:cNvPr id="2" name="Freccia destra 1">
            <a:extLst>
              <a:ext uri="{FF2B5EF4-FFF2-40B4-BE49-F238E27FC236}">
                <a16:creationId xmlns:a16="http://schemas.microsoft.com/office/drawing/2014/main" id="{B63A2BAF-7266-AE54-046C-2FD5866BE8AF}"/>
              </a:ext>
            </a:extLst>
          </p:cNvPr>
          <p:cNvSpPr/>
          <p:nvPr/>
        </p:nvSpPr>
        <p:spPr>
          <a:xfrm>
            <a:off x="6555575" y="2590825"/>
            <a:ext cx="1028982" cy="2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03FE70-896E-D0CE-0120-4BF0BC91E632}"/>
              </a:ext>
            </a:extLst>
          </p:cNvPr>
          <p:cNvSpPr txBox="1">
            <a:spLocks/>
          </p:cNvSpPr>
          <p:nvPr/>
        </p:nvSpPr>
        <p:spPr>
          <a:xfrm>
            <a:off x="7669623" y="3905393"/>
            <a:ext cx="4317785" cy="1697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nations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regions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nations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90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0E0BD5B-749D-C756-80B6-7AE31ADA4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426"/>
            <a:ext cx="10007009" cy="4644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Like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Bayes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relies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Hamiltonian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Monte Carlo sampling from the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posterior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it-IT" sz="25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M1.rstanarm &lt;- 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stan_glmer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(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deaths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~ 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uvb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+</a:t>
            </a:r>
          </a:p>
          <a:p>
            <a:pPr marL="0" indent="0">
              <a:buNone/>
            </a:pPr>
            <a:r>
              <a:rPr lang="it-IT" sz="2500" dirty="0">
                <a:latin typeface="Andale Mono" panose="020B0509000000000004" pitchFamily="49" charset="0"/>
                <a:cs typeface="Arial" panose="020B0604020202020204" pitchFamily="34" charset="0"/>
              </a:rPr>
              <a:t>				+ 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(1 | 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region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) + (1 | 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nation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),</a:t>
            </a:r>
          </a:p>
          <a:p>
            <a:pPr marL="0" indent="0">
              <a:buNone/>
            </a:pPr>
            <a:r>
              <a:rPr lang="it-IT" sz="2500" dirty="0">
                <a:latin typeface="Andale Mono" panose="020B0509000000000004" pitchFamily="49" charset="0"/>
                <a:cs typeface="Arial" panose="020B0604020202020204" pitchFamily="34" charset="0"/>
              </a:rPr>
              <a:t>				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Mmmec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buNone/>
            </a:pP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				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poisson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buNone/>
            </a:pPr>
            <a:r>
              <a:rPr lang="it-IT" sz="2500" dirty="0">
                <a:latin typeface="Andale Mono" panose="020B0509000000000004" pitchFamily="49" charset="0"/>
                <a:cs typeface="Arial" panose="020B0604020202020204" pitchFamily="34" charset="0"/>
              </a:rPr>
              <a:t>				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offset = log(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expected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F7F40BF-DC13-C52B-74E0-86F08B728B37}"/>
              </a:ext>
            </a:extLst>
          </p:cNvPr>
          <p:cNvSpPr/>
          <p:nvPr/>
        </p:nvSpPr>
        <p:spPr>
          <a:xfrm>
            <a:off x="0" y="0"/>
            <a:ext cx="12192000" cy="150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3FFEA872-1488-ABF7-2410-32E6B78ED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Bayesian</a:t>
            </a:r>
            <a:r>
              <a:rPr lang="it-IT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approach</a:t>
            </a:r>
            <a:r>
              <a:rPr lang="it-IT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(</a:t>
            </a:r>
            <a:r>
              <a:rPr lang="it-IT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258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7EDA-F146-1CAF-2909-3B96D834B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213D54D-5846-3E8B-202E-C048677DC104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E32F53-3500-6277-68BF-92A7E38D0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Bayesian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approach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(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)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7F602BB-E5C9-0270-3D71-5F2072585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2855" y="1568280"/>
            <a:ext cx="3319223" cy="12084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UVB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meaningful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effect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contrary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M1)</a:t>
            </a: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 descr="Immagine che contiene testo, Carattere, bianco, schermata&#10;&#10;Descrizione generata automaticamente">
            <a:extLst>
              <a:ext uri="{FF2B5EF4-FFF2-40B4-BE49-F238E27FC236}">
                <a16:creationId xmlns:a16="http://schemas.microsoft.com/office/drawing/2014/main" id="{6805D49D-780B-F508-0C3D-E6D162903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218"/>
          <a:stretch/>
        </p:blipFill>
        <p:spPr>
          <a:xfrm>
            <a:off x="179714" y="1026064"/>
            <a:ext cx="1882519" cy="1337227"/>
          </a:xfrm>
          <a:prstGeom prst="rect">
            <a:avLst/>
          </a:prstGeom>
        </p:spPr>
      </p:pic>
      <p:pic>
        <p:nvPicPr>
          <p:cNvPr id="9" name="Immagine 8" descr="Immagine che contiene testo, Carattere, bianco, tipografia&#10;&#10;Descrizione generata automaticamente">
            <a:extLst>
              <a:ext uri="{FF2B5EF4-FFF2-40B4-BE49-F238E27FC236}">
                <a16:creationId xmlns:a16="http://schemas.microsoft.com/office/drawing/2014/main" id="{63E51CC4-C31F-372E-2895-F8DE5BE0B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14" y="2903126"/>
            <a:ext cx="5626615" cy="1088019"/>
          </a:xfrm>
          <a:prstGeom prst="rect">
            <a:avLst/>
          </a:prstGeom>
        </p:spPr>
      </p:pic>
      <p:sp>
        <p:nvSpPr>
          <p:cNvPr id="17" name="Freccia destra 16">
            <a:extLst>
              <a:ext uri="{FF2B5EF4-FFF2-40B4-BE49-F238E27FC236}">
                <a16:creationId xmlns:a16="http://schemas.microsoft.com/office/drawing/2014/main" id="{1E9E829D-CDDE-9162-C1B3-887BE1B4A878}"/>
              </a:ext>
            </a:extLst>
          </p:cNvPr>
          <p:cNvSpPr/>
          <p:nvPr/>
        </p:nvSpPr>
        <p:spPr>
          <a:xfrm>
            <a:off x="6846958" y="1874794"/>
            <a:ext cx="1304260" cy="2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destra 18">
            <a:extLst>
              <a:ext uri="{FF2B5EF4-FFF2-40B4-BE49-F238E27FC236}">
                <a16:creationId xmlns:a16="http://schemas.microsoft.com/office/drawing/2014/main" id="{FCEAE4F9-F1BC-B5D9-54D9-0DFE10982A97}"/>
              </a:ext>
            </a:extLst>
          </p:cNvPr>
          <p:cNvSpPr/>
          <p:nvPr/>
        </p:nvSpPr>
        <p:spPr>
          <a:xfrm>
            <a:off x="7499088" y="5609782"/>
            <a:ext cx="652130" cy="2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6BCCFD1C-17D8-C416-EF16-EB56F20DA356}"/>
              </a:ext>
            </a:extLst>
          </p:cNvPr>
          <p:cNvSpPr txBox="1">
            <a:spLocks/>
          </p:cNvSpPr>
          <p:nvPr/>
        </p:nvSpPr>
        <p:spPr>
          <a:xfrm>
            <a:off x="8592855" y="5572454"/>
            <a:ext cx="3925499" cy="670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Converges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magine 12" descr="Immagine che contiene testo, Carattere, bianco, schermata&#10;&#10;Descrizione generata automaticamente">
            <a:extLst>
              <a:ext uri="{FF2B5EF4-FFF2-40B4-BE49-F238E27FC236}">
                <a16:creationId xmlns:a16="http://schemas.microsoft.com/office/drawing/2014/main" id="{F6A1B08A-8B1B-0EC9-2A79-DE47DB85E5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259"/>
          <a:stretch/>
        </p:blipFill>
        <p:spPr>
          <a:xfrm>
            <a:off x="2814649" y="1011939"/>
            <a:ext cx="2581130" cy="1337227"/>
          </a:xfrm>
          <a:prstGeom prst="rect">
            <a:avLst/>
          </a:prstGeom>
        </p:spPr>
      </p:pic>
      <p:pic>
        <p:nvPicPr>
          <p:cNvPr id="12" name="Immagine 11" descr="Immagine che contiene testo, Carattere, ricevuta, bianco&#10;&#10;Il contenuto generato dall'IA potrebbe non essere corretto.">
            <a:extLst>
              <a:ext uri="{FF2B5EF4-FFF2-40B4-BE49-F238E27FC236}">
                <a16:creationId xmlns:a16="http://schemas.microsoft.com/office/drawing/2014/main" id="{F4537AB8-4CB3-BBED-B74F-1F22D83207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961"/>
          <a:stretch/>
        </p:blipFill>
        <p:spPr>
          <a:xfrm>
            <a:off x="179714" y="4486072"/>
            <a:ext cx="6961146" cy="127256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ADEDBD0-786D-1784-47A2-76E97FC7D2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51" r="2252"/>
          <a:stretch/>
        </p:blipFill>
        <p:spPr>
          <a:xfrm>
            <a:off x="233906" y="5758638"/>
            <a:ext cx="6852762" cy="67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13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DFE297-B13C-ED91-03D2-518A9F0A4D07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840A7-48F3-2088-7FF8-5CEB62F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Bayesian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approach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(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)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0E0BD5B-749D-C756-80B6-7AE31ADA4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507" y="805452"/>
            <a:ext cx="5257799" cy="55927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Credibility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intervals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Solid blue line: 50%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credible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interval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Tinner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light blue line: 95%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credible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interval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Captures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well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uncertainty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estimated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parameters</a:t>
            </a:r>
          </a:p>
        </p:txBody>
      </p:sp>
      <p:sp>
        <p:nvSpPr>
          <p:cNvPr id="6" name="Freccia giù 5">
            <a:extLst>
              <a:ext uri="{FF2B5EF4-FFF2-40B4-BE49-F238E27FC236}">
                <a16:creationId xmlns:a16="http://schemas.microsoft.com/office/drawing/2014/main" id="{32F889D0-9227-6AFB-26E6-B7A92551EAB8}"/>
              </a:ext>
            </a:extLst>
          </p:cNvPr>
          <p:cNvSpPr/>
          <p:nvPr/>
        </p:nvSpPr>
        <p:spPr>
          <a:xfrm>
            <a:off x="8940250" y="3306726"/>
            <a:ext cx="310076" cy="669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0C1B136-D878-108D-31F8-B110CBF2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923"/>
          <a:stretch/>
        </p:blipFill>
        <p:spPr>
          <a:xfrm>
            <a:off x="-1" y="526504"/>
            <a:ext cx="2785609" cy="633149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11E8359-F7A2-FF29-3DAC-F3FC22EF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226"/>
          <a:stretch/>
        </p:blipFill>
        <p:spPr>
          <a:xfrm>
            <a:off x="2785608" y="434428"/>
            <a:ext cx="2860458" cy="620866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CBE75C1-2DC9-83D0-8EE4-AC803CF79E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8118"/>
          <a:stretch/>
        </p:blipFill>
        <p:spPr>
          <a:xfrm>
            <a:off x="2785608" y="6646119"/>
            <a:ext cx="2860458" cy="23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38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DFE297-B13C-ED91-03D2-518A9F0A4D07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840A7-48F3-2088-7FF8-5CEB62F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Bayesian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approach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(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0E0BD5B-749D-C756-80B6-7AE31ADA4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77497" y="768020"/>
                <a:ext cx="4922437" cy="6400799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Posterior estimate of UVB for M1:</a:t>
                </a:r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5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−0.03443</m:t>
                      </m:r>
                    </m:oMath>
                  </m:oMathPara>
                </a14:m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A positive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difference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1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unit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predictor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has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a linear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effect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25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−0.03443 </m:t>
                    </m:r>
                  </m:oMath>
                </a14:m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on the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probability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MM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death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 algn="just">
                  <a:buNone/>
                </a:pP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terms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odds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ratios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5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−0.03443</m:t>
                          </m:r>
                        </m:sup>
                      </m:sSup>
                      <m:r>
                        <a:rPr lang="it-IT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0.96616</m:t>
                      </m:r>
                    </m:oMath>
                  </m:oMathPara>
                </a14:m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causing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a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decrease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the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odds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25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3.4</m:t>
                    </m:r>
                    <m:r>
                      <a:rPr lang="it-IT" sz="25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</m:oMath>
                </a14:m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0E0BD5B-749D-C756-80B6-7AE31ADA4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7497" y="768020"/>
                <a:ext cx="4922437" cy="6400799"/>
              </a:xfrm>
              <a:blipFill>
                <a:blip r:embed="rId3"/>
                <a:stretch>
                  <a:fillRect l="-2062" t="-792" r="-41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C7D011CA-58C2-87CA-EFC3-899ABF907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0062"/>
            <a:ext cx="7315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48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DFE297-B13C-ED91-03D2-518A9F0A4D07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840A7-48F3-2088-7FF8-5CEB62F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Bayesian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approach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(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0E0BD5B-749D-C756-80B6-7AE31ADA4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098" y="765545"/>
                <a:ext cx="11398103" cy="573128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effects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the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regions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 algn="just">
                  <a:buNone/>
                </a:pP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Posterior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means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region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intercepts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±</m:t>
                    </m:r>
                  </m:oMath>
                </a14:m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standard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error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random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effect</a:t>
                </a: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0E0BD5B-749D-C756-80B6-7AE31ADA4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098" y="765545"/>
                <a:ext cx="11398103" cy="5731280"/>
              </a:xfrm>
              <a:blipFill>
                <a:blip r:embed="rId3"/>
                <a:stretch>
                  <a:fillRect l="-890" t="-15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C17745DA-7915-9AD1-6B64-6D0E3FD38B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11" b="1980"/>
          <a:stretch/>
        </p:blipFill>
        <p:spPr>
          <a:xfrm>
            <a:off x="573427" y="1716067"/>
            <a:ext cx="11045145" cy="51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53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5025D57-D3E9-E598-B4D9-9D99056E7CF4}"/>
              </a:ext>
            </a:extLst>
          </p:cNvPr>
          <p:cNvSpPr/>
          <p:nvPr/>
        </p:nvSpPr>
        <p:spPr>
          <a:xfrm>
            <a:off x="0" y="0"/>
            <a:ext cx="12192000" cy="150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840A7-48F3-2088-7FF8-5CEB62F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Goals of the project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5C8781-7047-D430-1008-9A093B049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1177"/>
            <a:ext cx="10515600" cy="2395646"/>
          </a:xfrm>
        </p:spPr>
        <p:txBody>
          <a:bodyPr>
            <a:normAutofit/>
          </a:bodyPr>
          <a:lstStyle/>
          <a:p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Analyse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data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endParaRPr lang="it-IT" sz="25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model for the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male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taking</a:t>
            </a:r>
            <a:r>
              <a:rPr lang="it-IT" sz="2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account the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hierarchical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endParaRPr lang="it-IT" sz="25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eck the model and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comment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it-IT" sz="25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Compare the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those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Langford </a:t>
            </a:r>
            <a:r>
              <a:rPr lang="it-IT" sz="2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 al. (1998):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3BFE0F4-EC03-4AC3-EB90-B0754CAE8E2C}"/>
              </a:ext>
            </a:extLst>
          </p:cNvPr>
          <p:cNvSpPr txBox="1"/>
          <p:nvPr/>
        </p:nvSpPr>
        <p:spPr>
          <a:xfrm>
            <a:off x="2578796" y="5349875"/>
            <a:ext cx="703440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it-IT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it-IT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said</a:t>
            </a:r>
            <a:r>
              <a:rPr lang="it-IT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it-IT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effect</a:t>
            </a:r>
            <a:r>
              <a:rPr lang="it-IT" sz="25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the UVB dose on the </a:t>
            </a:r>
            <a:r>
              <a:rPr lang="it-IT" sz="25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malignant</a:t>
            </a:r>
            <a:r>
              <a:rPr lang="it-IT" sz="25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melanoma</a:t>
            </a:r>
            <a:r>
              <a:rPr lang="it-IT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mortality</a:t>
            </a:r>
            <a:r>
              <a:rPr lang="it-IT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Freccia giù 6">
            <a:extLst>
              <a:ext uri="{FF2B5EF4-FFF2-40B4-BE49-F238E27FC236}">
                <a16:creationId xmlns:a16="http://schemas.microsoft.com/office/drawing/2014/main" id="{00442041-7B6D-4A5F-4C18-5CB71E4A0B2B}"/>
              </a:ext>
            </a:extLst>
          </p:cNvPr>
          <p:cNvSpPr/>
          <p:nvPr/>
        </p:nvSpPr>
        <p:spPr>
          <a:xfrm>
            <a:off x="5962650" y="4745349"/>
            <a:ext cx="266700" cy="486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6286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0E0BD5B-749D-C756-80B6-7AE31ADA4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64496"/>
                <a:ext cx="10515600" cy="2200829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Variance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components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model with UVBI in the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fixed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part of the model so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that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 for the </a:t>
                </a:r>
                <a:r>
                  <a:rPr lang="it-IT" sz="25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county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the </a:t>
                </a:r>
                <a:r>
                  <a:rPr lang="it-IT" sz="25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region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the </a:t>
                </a:r>
                <a:r>
                  <a:rPr lang="it-IT" sz="25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nation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 algn="just">
                  <a:buNone/>
                </a:pP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5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t-IT" sz="25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5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t-IT" sz="25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𝑈𝑉𝐵𝐼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𝑖𝑗𝑘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𝑗𝑘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it-IT" sz="25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5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𝑁</m:t>
                      </m:r>
                      <m:d>
                        <m:d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it-IT" sz="25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it-IT" sz="25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        </m:t>
                          </m:r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it-IT" sz="25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it-IT" sz="25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it-IT" sz="25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𝑁</m:t>
                      </m:r>
                      <m:r>
                        <a:rPr lang="it-IT" sz="25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(0,</m:t>
                      </m:r>
                      <m:sSubSup>
                        <m:sSubSupPr>
                          <m:ctrlPr>
                            <a:rPr lang="it-IT" sz="25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it-IT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</m:sub>
                        <m:sup>
                          <m:r>
                            <a:rPr lang="it-IT" sz="25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it-IT" sz="25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0E0BD5B-749D-C756-80B6-7AE31ADA4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64496"/>
                <a:ext cx="10515600" cy="2200829"/>
              </a:xfrm>
              <a:blipFill>
                <a:blip r:embed="rId3"/>
                <a:stretch>
                  <a:fillRect l="-965" t="-4023" r="-18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B0F65049-9502-CC65-503A-017142B5740E}"/>
              </a:ext>
            </a:extLst>
          </p:cNvPr>
          <p:cNvSpPr/>
          <p:nvPr/>
        </p:nvSpPr>
        <p:spPr>
          <a:xfrm>
            <a:off x="0" y="0"/>
            <a:ext cx="12192000" cy="150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DD941469-1070-7354-C12E-C5B7C8F77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Bayesian</a:t>
            </a:r>
            <a:r>
              <a:rPr lang="it-IT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approach</a:t>
            </a:r>
            <a:r>
              <a:rPr lang="it-IT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(model 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88F7573C-9660-5FFE-58EB-FC33D075DE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386935"/>
                <a:ext cx="6815203" cy="42262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intercept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term</a:t>
                </a: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it-IT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mean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fixed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effect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UVBI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it-IT" sz="25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𝑗𝑘</m:t>
                        </m:r>
                      </m:sub>
                    </m:sSub>
                    <m:r>
                      <a:rPr lang="it-IT" sz="25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b>
                        <m: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random terms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associated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the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intercept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levels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3, 2, 1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respectively</a:t>
                </a: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88F7573C-9660-5FFE-58EB-FC33D075D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86935"/>
                <a:ext cx="6815203" cy="4226276"/>
              </a:xfrm>
              <a:prstGeom prst="rect">
                <a:avLst/>
              </a:prstGeom>
              <a:blipFill>
                <a:blip r:embed="rId4"/>
                <a:stretch>
                  <a:fillRect l="-1304" t="-2096" r="-27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778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A03-3067-6476-E882-23196FFD4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98625EE8-255C-1F2C-022A-CEC0D11D0F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9082" y="972824"/>
                <a:ext cx="10413828" cy="2200829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Direct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measurements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of UVB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earth’s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surface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too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sparse for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reliable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estimates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it-IT" sz="25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𝑈𝑉𝐵𝐼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calculated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each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county</a:t>
                </a: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98625EE8-255C-1F2C-022A-CEC0D11D0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9082" y="972824"/>
                <a:ext cx="10413828" cy="2200829"/>
              </a:xfrm>
              <a:blipFill>
                <a:blip r:embed="rId3"/>
                <a:stretch>
                  <a:fillRect l="-1098" t="-4000" r="-18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ricevuta, schermata, Carattere&#10;&#10;Descrizione generata automaticamente">
            <a:extLst>
              <a:ext uri="{FF2B5EF4-FFF2-40B4-BE49-F238E27FC236}">
                <a16:creationId xmlns:a16="http://schemas.microsoft.com/office/drawing/2014/main" id="{AD8F3D48-9799-4164-6ADB-1F7ECA9DB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338" y="2113055"/>
            <a:ext cx="8113315" cy="2938204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85D0038A-7285-72E4-17B6-74DF183E7848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C64D7F13-1383-64E7-87DD-22F2E1052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Bayesian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approach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(model A)</a:t>
            </a:r>
          </a:p>
        </p:txBody>
      </p:sp>
      <p:sp>
        <p:nvSpPr>
          <p:cNvPr id="7" name="Freccia giù 6">
            <a:extLst>
              <a:ext uri="{FF2B5EF4-FFF2-40B4-BE49-F238E27FC236}">
                <a16:creationId xmlns:a16="http://schemas.microsoft.com/office/drawing/2014/main" id="{E514360C-FF8B-1A5A-A494-8E2537439683}"/>
              </a:ext>
            </a:extLst>
          </p:cNvPr>
          <p:cNvSpPr/>
          <p:nvPr/>
        </p:nvSpPr>
        <p:spPr>
          <a:xfrm rot="16200000">
            <a:off x="4071769" y="1305139"/>
            <a:ext cx="199188" cy="4756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B4FDF3E-0D9D-2F16-2CE7-7E00936E3F84}"/>
              </a:ext>
            </a:extLst>
          </p:cNvPr>
          <p:cNvSpPr txBox="1"/>
          <p:nvPr/>
        </p:nvSpPr>
        <p:spPr>
          <a:xfrm>
            <a:off x="2039338" y="5329716"/>
            <a:ext cx="790372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truncated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norm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generate random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deviates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county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starting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nation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080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DFE297-B13C-ED91-03D2-518A9F0A4D07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840A7-48F3-2088-7FF8-5CEB62F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Bayesian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approach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(model 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0E0BD5B-749D-C756-80B6-7AE31ADA4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5465" y="742822"/>
                <a:ext cx="4122107" cy="5592725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5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 </m:t>
                      </m:r>
                      <m:r>
                        <a:rPr lang="it-IT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𝑁</m:t>
                      </m:r>
                      <m:r>
                        <a:rPr lang="it-IT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(0,1)</m:t>
                      </m:r>
                    </m:oMath>
                  </m:oMathPara>
                </a14:m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0E0BD5B-749D-C756-80B6-7AE31ADA4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5465" y="742822"/>
                <a:ext cx="4122107" cy="5592725"/>
              </a:xfrm>
              <a:blipFill>
                <a:blip r:embed="rId3"/>
                <a:stretch>
                  <a:fillRect t="-2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6AE43020-44D1-2264-ECB4-CBF5C890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68" y="1390618"/>
            <a:ext cx="4660900" cy="56261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5D6B18B-C5B5-74A3-93B7-5CA54A04C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365" y="903952"/>
            <a:ext cx="6804626" cy="59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67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5C27A-6E31-1651-A8DA-F85DEB7EF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A007EEA-DD73-05C2-8ADB-96E32F8D5DB9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5F61AB5-8A0E-E17A-4D97-5633DCCA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Bayesian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approach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(model 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FE89077B-CFE2-4E83-82D9-ED02182D6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5465" y="742822"/>
                <a:ext cx="4122107" cy="5592725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5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 </m:t>
                      </m:r>
                      <m:r>
                        <a:rPr lang="it-IT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𝑁</m:t>
                      </m:r>
                      <m:r>
                        <a:rPr lang="it-IT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(0,1)</m:t>
                      </m:r>
                    </m:oMath>
                  </m:oMathPara>
                </a14:m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FE89077B-CFE2-4E83-82D9-ED02182D6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5465" y="742822"/>
                <a:ext cx="4122107" cy="5592725"/>
              </a:xfrm>
              <a:blipFill>
                <a:blip r:embed="rId3"/>
                <a:stretch>
                  <a:fillRect t="-2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BC4065CB-3D2B-B77B-E10D-2CDB397FA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365" y="903952"/>
            <a:ext cx="6804626" cy="5954048"/>
          </a:xfrm>
          <a:prstGeom prst="rect">
            <a:avLst/>
          </a:prstGeom>
        </p:spPr>
      </p:pic>
      <p:pic>
        <p:nvPicPr>
          <p:cNvPr id="5" name="Immagine 4" descr="Immagine che contiene testo, ricevuta, Carattere, bianco&#10;&#10;Il contenuto generato dall'IA potrebbe non essere corretto.">
            <a:extLst>
              <a:ext uri="{FF2B5EF4-FFF2-40B4-BE49-F238E27FC236}">
                <a16:creationId xmlns:a16="http://schemas.microsoft.com/office/drawing/2014/main" id="{EA0E45B3-C0F4-3880-92A7-BAADFB01A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75625"/>
            <a:ext cx="41783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B2BB28F-6763-054E-9E6F-CEABD9F2641F}"/>
                  </a:ext>
                </a:extLst>
              </p:cNvPr>
              <p:cNvSpPr txBox="1"/>
              <p:nvPr/>
            </p:nvSpPr>
            <p:spPr>
              <a:xfrm>
                <a:off x="838200" y="4251097"/>
                <a:ext cx="4178300" cy="2070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8000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iterations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instead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4000, the warning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about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bulk and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tail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ESS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too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low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disappears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5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it-IT" sz="25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it-IT" sz="25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IT" sz="25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sz="25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sub>
                        </m:sSub>
                      </m:sub>
                    </m:sSub>
                    <m:r>
                      <a:rPr lang="it-IT" sz="25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=1.00</m:t>
                    </m:r>
                  </m:oMath>
                </a14:m>
                <a:b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B2BB28F-6763-054E-9E6F-CEABD9F26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51097"/>
                <a:ext cx="4178300" cy="2070310"/>
              </a:xfrm>
              <a:prstGeom prst="rect">
                <a:avLst/>
              </a:prstGeom>
              <a:blipFill>
                <a:blip r:embed="rId6"/>
                <a:stretch>
                  <a:fillRect l="-2424" t="-2439" r="-21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630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2B3D-FFD4-4D42-8891-6B0C9E42F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3B8B8B52-EB21-741D-0AAE-7B71B957E6B0}"/>
              </a:ext>
            </a:extLst>
          </p:cNvPr>
          <p:cNvSpPr/>
          <p:nvPr/>
        </p:nvSpPr>
        <p:spPr>
          <a:xfrm>
            <a:off x="0" y="0"/>
            <a:ext cx="12192000" cy="150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C4D7285D-DD9B-340B-93C3-DF5E4F2B0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"/>
            <a:ext cx="10515600" cy="1325563"/>
          </a:xfrm>
        </p:spPr>
        <p:txBody>
          <a:bodyPr/>
          <a:lstStyle/>
          <a:p>
            <a:r>
              <a:rPr lang="it-IT" sz="44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4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VS model A</a:t>
            </a:r>
            <a:endParaRPr lang="it-IT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CA11432-F345-2182-5128-FB05F06B4B23}"/>
              </a:ext>
            </a:extLst>
          </p:cNvPr>
          <p:cNvSpPr txBox="1"/>
          <p:nvPr/>
        </p:nvSpPr>
        <p:spPr>
          <a:xfrm>
            <a:off x="838200" y="2298185"/>
            <a:ext cx="377137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M1.rstanarm &lt;- 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stan_glmer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(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deaths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~ 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uvb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+</a:t>
            </a:r>
          </a:p>
          <a:p>
            <a:pPr marL="0" indent="0">
              <a:buNone/>
            </a:pPr>
            <a:r>
              <a:rPr lang="it-IT" sz="1800" dirty="0">
                <a:latin typeface="Andale Mono" panose="020B0509000000000004" pitchFamily="49" charset="0"/>
                <a:cs typeface="Arial" panose="020B0604020202020204" pitchFamily="34" charset="0"/>
              </a:rPr>
              <a:t>	+ 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(1 | 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region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it-IT" dirty="0">
                <a:latin typeface="Andale Mono" panose="020B0509000000000004" pitchFamily="49" charset="0"/>
                <a:cs typeface="Arial" panose="020B0604020202020204" pitchFamily="34" charset="0"/>
              </a:rPr>
              <a:t>	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+ (1 | 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nation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),</a:t>
            </a:r>
          </a:p>
          <a:p>
            <a:pPr marL="0" indent="0">
              <a:buNone/>
            </a:pPr>
            <a:r>
              <a:rPr lang="it-IT" sz="1800" dirty="0">
                <a:latin typeface="Andale Mono" panose="020B0509000000000004" pitchFamily="49" charset="0"/>
                <a:cs typeface="Arial" panose="020B0604020202020204" pitchFamily="34" charset="0"/>
              </a:rPr>
              <a:t>				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Mmmec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				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poisson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buNone/>
            </a:pPr>
            <a:r>
              <a:rPr lang="it-IT" sz="1800" dirty="0">
                <a:latin typeface="Andale Mono" panose="020B0509000000000004" pitchFamily="49" charset="0"/>
                <a:cs typeface="Arial" panose="020B0604020202020204" pitchFamily="34" charset="0"/>
              </a:rPr>
              <a:t>				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offset = log(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expected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2F36623-12E2-290D-F590-37C23827751A}"/>
              </a:ext>
            </a:extLst>
          </p:cNvPr>
          <p:cNvSpPr txBox="1"/>
          <p:nvPr/>
        </p:nvSpPr>
        <p:spPr>
          <a:xfrm>
            <a:off x="6096000" y="2210503"/>
            <a:ext cx="585174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dirty="0" err="1">
                <a:latin typeface="Andale Mono" panose="020B0509000000000004" pitchFamily="49" charset="0"/>
              </a:rPr>
              <a:t>comp_model_A</a:t>
            </a:r>
            <a:r>
              <a:rPr lang="it-IT" dirty="0">
                <a:latin typeface="Andale Mono" panose="020B0509000000000004" pitchFamily="49" charset="0"/>
              </a:rPr>
              <a:t> &lt;- </a:t>
            </a:r>
            <a:r>
              <a:rPr lang="it-IT" dirty="0" err="1">
                <a:latin typeface="Andale Mono" panose="020B0509000000000004" pitchFamily="49" charset="0"/>
              </a:rPr>
              <a:t>stan_model</a:t>
            </a:r>
            <a:r>
              <a:rPr lang="it-IT" dirty="0">
                <a:latin typeface="Andale Mono" panose="020B0509000000000004" pitchFamily="49" charset="0"/>
              </a:rPr>
              <a:t>(</a:t>
            </a:r>
            <a:r>
              <a:rPr lang="it-IT" dirty="0">
                <a:solidFill>
                  <a:srgbClr val="DD1144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it-IT" dirty="0" err="1">
                <a:solidFill>
                  <a:srgbClr val="DD1144"/>
                </a:solidFill>
                <a:effectLst/>
                <a:latin typeface="Andale Mono" panose="020B0509000000000004" pitchFamily="49" charset="0"/>
              </a:rPr>
              <a:t>poisson_regression.stan</a:t>
            </a:r>
            <a:r>
              <a:rPr lang="it-IT" dirty="0">
                <a:solidFill>
                  <a:srgbClr val="DD1144"/>
                </a:solidFill>
                <a:effectLst/>
                <a:latin typeface="Andale Mono" panose="020B0509000000000004" pitchFamily="49" charset="0"/>
              </a:rPr>
              <a:t>’</a:t>
            </a:r>
            <a:r>
              <a:rPr lang="it-IT" dirty="0">
                <a:latin typeface="Andale Mono" panose="020B0509000000000004" pitchFamily="49" charset="0"/>
              </a:rPr>
              <a:t>)</a:t>
            </a:r>
          </a:p>
          <a:p>
            <a:pPr marL="0" indent="0">
              <a:buNone/>
            </a:pPr>
            <a:endParaRPr lang="it-IT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it-IT" dirty="0" err="1">
                <a:latin typeface="Andale Mono" panose="020B0509000000000004" pitchFamily="49" charset="0"/>
              </a:rPr>
              <a:t>fit_model_A</a:t>
            </a:r>
            <a:r>
              <a:rPr lang="it-IT" dirty="0">
                <a:latin typeface="Andale Mono" panose="020B0509000000000004" pitchFamily="49" charset="0"/>
              </a:rPr>
              <a:t> &lt;- sampling(</a:t>
            </a:r>
            <a:r>
              <a:rPr lang="it-IT" dirty="0" err="1">
                <a:latin typeface="Andale Mono" panose="020B0509000000000004" pitchFamily="49" charset="0"/>
              </a:rPr>
              <a:t>comp_model_A</a:t>
            </a:r>
            <a:r>
              <a:rPr lang="it-IT" dirty="0">
                <a:latin typeface="Andale Mono" panose="020B0509000000000004" pitchFamily="49" charset="0"/>
              </a:rPr>
              <a:t>, data = </a:t>
            </a:r>
            <a:r>
              <a:rPr lang="it-IT" dirty="0" err="1">
                <a:latin typeface="Andale Mono" panose="020B0509000000000004" pitchFamily="49" charset="0"/>
              </a:rPr>
              <a:t>stan_data</a:t>
            </a:r>
            <a:r>
              <a:rPr lang="it-IT" dirty="0">
                <a:latin typeface="Andale Mono" panose="020B0509000000000004" pitchFamily="49" charset="0"/>
              </a:rPr>
              <a:t>, </a:t>
            </a:r>
            <a:r>
              <a:rPr lang="it-IT" dirty="0" err="1">
                <a:latin typeface="Andale Mono" panose="020B0509000000000004" pitchFamily="49" charset="0"/>
              </a:rPr>
              <a:t>seed</a:t>
            </a:r>
            <a:r>
              <a:rPr lang="it-IT" dirty="0">
                <a:latin typeface="Andale Mono" panose="020B0509000000000004" pitchFamily="49" charset="0"/>
              </a:rPr>
              <a:t> = </a:t>
            </a:r>
            <a:r>
              <a:rPr lang="it-IT" dirty="0">
                <a:solidFill>
                  <a:srgbClr val="009999"/>
                </a:solidFill>
                <a:effectLst/>
                <a:latin typeface="Andale Mono" panose="020B0509000000000004" pitchFamily="49" charset="0"/>
              </a:rPr>
              <a:t>123</a:t>
            </a:r>
            <a:r>
              <a:rPr lang="it-IT" dirty="0">
                <a:latin typeface="Andale Mono" panose="020B0509000000000004" pitchFamily="49" charset="0"/>
              </a:rPr>
              <a:t>, iter=</a:t>
            </a:r>
            <a:r>
              <a:rPr lang="it-IT" dirty="0">
                <a:solidFill>
                  <a:srgbClr val="009999"/>
                </a:solidFill>
                <a:effectLst/>
                <a:latin typeface="Andale Mono" panose="020B0509000000000004" pitchFamily="49" charset="0"/>
              </a:rPr>
              <a:t>4000</a:t>
            </a:r>
            <a:r>
              <a:rPr lang="it-IT" dirty="0">
                <a:latin typeface="Andale Mono" panose="020B0509000000000004" pitchFamily="49" charset="0"/>
              </a:rPr>
              <a:t>)</a:t>
            </a:r>
            <a:endParaRPr lang="it-IT" dirty="0">
              <a:latin typeface="Andale Mono" panose="020B05090000000000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it-IT" sz="1800" dirty="0">
              <a:effectLst/>
              <a:latin typeface="Andale Mono" panose="020B05090000000000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it-IT" sz="1800" dirty="0">
              <a:effectLst/>
              <a:latin typeface="Andale Mono" panose="020B05090000000000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dirty="0" err="1">
                <a:effectLst/>
                <a:latin typeface="Andale Mono" panose="020B0509000000000004" pitchFamily="49" charset="0"/>
              </a:rPr>
              <a:t>poisson_regression.stan</a:t>
            </a:r>
            <a:r>
              <a:rPr lang="it-IT" dirty="0">
                <a:latin typeface="Andale Mono" panose="020B0509000000000004" pitchFamily="49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it-IT" dirty="0">
                <a:latin typeface="Andale Mono" panose="020B0509000000000004" pitchFamily="49" charset="0"/>
                <a:cs typeface="Arial" panose="020B0604020202020204" pitchFamily="34" charset="0"/>
              </a:rPr>
              <a:t>. . .</a:t>
            </a:r>
            <a:endParaRPr lang="it-IT" sz="1800" dirty="0">
              <a:effectLst/>
              <a:latin typeface="Andale Mono" panose="020B05090000000000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eta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[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n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] = log(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expected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[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n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]) + beta0 + beta1 * UVBI[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n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] + 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s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[k[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n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]] + u[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j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[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n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]] + e[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n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];</a:t>
            </a:r>
          </a:p>
          <a:p>
            <a:pPr marL="0" indent="0">
              <a:buNone/>
            </a:pPr>
            <a:endParaRPr lang="it-IT" dirty="0">
              <a:latin typeface="Andale Mono" panose="020B05090000000000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deaths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~ 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poisson_log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(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eta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88653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DFE297-B13C-ED91-03D2-518A9F0A4D07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840A7-48F3-2088-7FF8-5CEB62F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VS model A: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densities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C3C9DD-47AE-81A2-EE80-45870AEE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320" y="1311711"/>
            <a:ext cx="6233388" cy="545421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E092265-AE44-975F-50FE-D0EE9E1D4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1" y="1427968"/>
            <a:ext cx="5985999" cy="523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01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9F246-4607-D5EA-FAD0-7DA8DB3F8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BBC9C3B-33E5-C030-71AC-1929147BBD14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pic>
        <p:nvPicPr>
          <p:cNvPr id="14" name="Segnaposto contenuto 13">
            <a:extLst>
              <a:ext uri="{FF2B5EF4-FFF2-40B4-BE49-F238E27FC236}">
                <a16:creationId xmlns:a16="http://schemas.microsoft.com/office/drawing/2014/main" id="{54334122-4FE5-AB30-04FA-D7DE99B5D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36935"/>
            <a:ext cx="6204560" cy="5428990"/>
          </a:xfr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4A90964B-A505-AB70-467A-40FFF94DEFE9}"/>
              </a:ext>
            </a:extLst>
          </p:cNvPr>
          <p:cNvSpPr txBox="1">
            <a:spLocks/>
          </p:cNvSpPr>
          <p:nvPr/>
        </p:nvSpPr>
        <p:spPr>
          <a:xfrm>
            <a:off x="838199" y="92075"/>
            <a:ext cx="9508299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VS model A: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Empirical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Cumulative Distribution Function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E198C82-1A73-D311-B84E-924EF2E85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439" y="1336935"/>
            <a:ext cx="6204561" cy="542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90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1A64B-E5FF-95F3-85FF-4B33558B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A9C4CF8-50A0-3857-ECDD-D02ECCE927C3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7B09EE76-97BE-1879-9C39-D9B0F7CB3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08" y="1395326"/>
            <a:ext cx="6006292" cy="5255506"/>
          </a:xfr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1EFDD779-B11D-9ABF-A4E8-F9662ED1F082}"/>
              </a:ext>
            </a:extLst>
          </p:cNvPr>
          <p:cNvSpPr txBox="1">
            <a:spLocks/>
          </p:cNvSpPr>
          <p:nvPr/>
        </p:nvSpPr>
        <p:spPr>
          <a:xfrm>
            <a:off x="838199" y="92075"/>
            <a:ext cx="7641921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VS model A: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proportion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of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zeros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EE844B6-44FB-BBDA-C0AD-32E5CB1DC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649" y="1215026"/>
            <a:ext cx="6212351" cy="54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99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3B41C-5629-5C70-051C-FE13C41FC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DD07089-05A1-E6ED-0D76-20D9257B5396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644C6D50-E3C5-D2DE-C887-B8F0FFF96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31" y="1069931"/>
            <a:ext cx="5788069" cy="5788069"/>
          </a:xfr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8116BF3D-5FD1-6865-84C1-369111B5EA06}"/>
              </a:ext>
            </a:extLst>
          </p:cNvPr>
          <p:cNvSpPr txBox="1">
            <a:spLocks/>
          </p:cNvSpPr>
          <p:nvPr/>
        </p:nvSpPr>
        <p:spPr>
          <a:xfrm>
            <a:off x="838200" y="92075"/>
            <a:ext cx="4597400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VS model A: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mean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68F7686-7890-2D13-EC5F-49CC44EC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31" y="1069931"/>
            <a:ext cx="5788069" cy="578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92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FE906-7EE8-49C8-09C9-7E62BA73E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FB46BCB-E8BE-49D4-E819-29702CA2B902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2766364D-9521-CADA-ED01-09C42F1C7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201" y="1069201"/>
            <a:ext cx="5788799" cy="5788799"/>
          </a:xfr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380B2029-8ECE-BFAD-212B-C6C44D7E7055}"/>
              </a:ext>
            </a:extLst>
          </p:cNvPr>
          <p:cNvSpPr txBox="1">
            <a:spLocks/>
          </p:cNvSpPr>
          <p:nvPr/>
        </p:nvSpPr>
        <p:spPr>
          <a:xfrm>
            <a:off x="838199" y="92075"/>
            <a:ext cx="5863225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VS model A: standard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deviation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5B6DD8F-EE28-9A69-BB2F-796A8459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201" y="1069201"/>
            <a:ext cx="5788799" cy="57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33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74EAB73-637F-9341-4790-A4AE9C19A807}"/>
              </a:ext>
            </a:extLst>
          </p:cNvPr>
          <p:cNvSpPr/>
          <p:nvPr/>
        </p:nvSpPr>
        <p:spPr>
          <a:xfrm>
            <a:off x="0" y="0"/>
            <a:ext cx="12192000" cy="150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840A7-48F3-2088-7FF8-5CEB62F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Data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5C8781-7047-D430-1008-9A093B049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067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354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observations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on 6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5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Nation: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Belgium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West Germany (WG),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Denmark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France, 			United Kingdom (UK),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Italy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Luxembourg, Netherlands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5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lang="it-IT" sz="25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ID - a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from 1 to 79,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skipping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26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5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County: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County ID - a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from 1 to 354</a:t>
            </a:r>
            <a:endParaRPr lang="it-IT" sz="25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5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r>
              <a:rPr lang="it-IT" sz="25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male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due to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malignant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melanoma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		1971–1980 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some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nations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from 1975-1976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onwards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5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Expected</a:t>
            </a:r>
            <a:r>
              <a:rPr lang="it-IT" sz="25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expected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5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UVB: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Centered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the UVB dose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reaching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earth’s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county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134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BE0E7-7314-C72E-23FB-F79B1F21E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5BBD25A-452B-E6A6-C785-3554F9F49008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F5A46841-4F04-BB35-B1AC-586566233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201" y="1073832"/>
            <a:ext cx="5788799" cy="5788799"/>
          </a:xfr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AF1FBE22-E04A-F2F2-3976-E3227F577386}"/>
              </a:ext>
            </a:extLst>
          </p:cNvPr>
          <p:cNvSpPr txBox="1">
            <a:spLocks/>
          </p:cNvSpPr>
          <p:nvPr/>
        </p:nvSpPr>
        <p:spPr>
          <a:xfrm>
            <a:off x="838200" y="92075"/>
            <a:ext cx="4597400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VS model A: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median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8C526EB-371A-9313-746D-68EB751EE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201" y="1069201"/>
            <a:ext cx="5788799" cy="57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29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BB7F8-B726-BC5E-6CD9-8DA43294A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115693B-18D9-B6F2-FA43-478875C4F3BE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C2AB2DAA-6C22-E5D2-1F2E-1299311C8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201" y="1069201"/>
            <a:ext cx="5788799" cy="5788799"/>
          </a:xfr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C7AEF24E-F88D-E337-F434-1FBBCF504F96}"/>
              </a:ext>
            </a:extLst>
          </p:cNvPr>
          <p:cNvSpPr txBox="1">
            <a:spLocks/>
          </p:cNvSpPr>
          <p:nvPr/>
        </p:nvSpPr>
        <p:spPr>
          <a:xfrm>
            <a:off x="838200" y="92075"/>
            <a:ext cx="4597400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VS model A: maximum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FE04B6A-C3F1-5488-A1E1-443563CB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201" y="1069201"/>
            <a:ext cx="5788799" cy="57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84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E71CB-CA64-2909-BE59-711603AFB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A4D6319F-A091-E508-664B-326C8579F98D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44C9BA0F-3102-3849-0937-BCA536A20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464" y="1350614"/>
            <a:ext cx="5817599" cy="5090400"/>
          </a:xfr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79ED1AC9-A027-0DB3-5D8F-3A2A2CBC6672}"/>
              </a:ext>
            </a:extLst>
          </p:cNvPr>
          <p:cNvSpPr txBox="1">
            <a:spLocks/>
          </p:cNvSpPr>
          <p:nvPr/>
        </p:nvSpPr>
        <p:spPr>
          <a:xfrm>
            <a:off x="838199" y="92075"/>
            <a:ext cx="7103301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VS model A: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standardized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residuals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0692305-AA33-6693-A3CE-93639CA0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50614"/>
            <a:ext cx="5816252" cy="508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59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1B519-747D-8B93-4C52-8F11F0C54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51A54AB-A260-48A1-24DC-88F244325937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E3EF0014-09DD-B47C-2D7D-D3C1D0309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7578" y="1052186"/>
            <a:ext cx="6635216" cy="5805815"/>
          </a:xfr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614DD663-B3AF-BBCE-B09D-1F10F543291C}"/>
              </a:ext>
            </a:extLst>
          </p:cNvPr>
          <p:cNvSpPr txBox="1">
            <a:spLocks/>
          </p:cNvSpPr>
          <p:nvPr/>
        </p:nvSpPr>
        <p:spPr>
          <a:xfrm>
            <a:off x="838199" y="92075"/>
            <a:ext cx="6940463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VS model A: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predictive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intervals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BF753E1-1B0C-7CD0-47A4-462EA0FEC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729" y="1052186"/>
            <a:ext cx="6635216" cy="580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8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225CF-855A-B94C-0D72-A66AD3E45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DFA2A79-770B-B06C-FE53-2DA6DFAE5EF8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0649C8C6-2109-C700-9391-FB28E4C5FF4D}"/>
              </a:ext>
            </a:extLst>
          </p:cNvPr>
          <p:cNvSpPr txBox="1">
            <a:spLocks/>
          </p:cNvSpPr>
          <p:nvPr/>
        </p:nvSpPr>
        <p:spPr>
          <a:xfrm>
            <a:off x="838199" y="92075"/>
            <a:ext cx="7754656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VS model A: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Leave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One Out Cross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Validation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8" name="Immagine 7" descr="Immagine che contiene testo, ricevuta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4ED4C11-7489-0A6C-128F-F07CF0A8E9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945" r="37081"/>
          <a:stretch/>
        </p:blipFill>
        <p:spPr>
          <a:xfrm>
            <a:off x="449370" y="3992411"/>
            <a:ext cx="4866362" cy="1453325"/>
          </a:xfrm>
          <a:prstGeom prst="rect">
            <a:avLst/>
          </a:prstGeom>
        </p:spPr>
      </p:pic>
      <p:pic>
        <p:nvPicPr>
          <p:cNvPr id="10" name="Immagine 9" descr="Immagine che contiene testo, schermata, Carattere, ricevuta&#10;&#10;Il contenuto generato dall'IA potrebbe non essere corretto.">
            <a:extLst>
              <a:ext uri="{FF2B5EF4-FFF2-40B4-BE49-F238E27FC236}">
                <a16:creationId xmlns:a16="http://schemas.microsoft.com/office/drawing/2014/main" id="{66FB1FDE-7B10-64F0-2A92-6CD3655C42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6870" r="35988" b="620"/>
          <a:stretch/>
        </p:blipFill>
        <p:spPr>
          <a:xfrm>
            <a:off x="6313638" y="3992410"/>
            <a:ext cx="4585046" cy="145332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FDBA3C-4693-8D9D-7703-A941DB3491A8}"/>
              </a:ext>
            </a:extLst>
          </p:cNvPr>
          <p:cNvSpPr txBox="1"/>
          <p:nvPr/>
        </p:nvSpPr>
        <p:spPr>
          <a:xfrm>
            <a:off x="449369" y="1385658"/>
            <a:ext cx="4435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dirty="0" err="1">
                <a:latin typeface="Andale Mono" panose="020B0509000000000004" pitchFamily="49" charset="0"/>
                <a:cs typeface="Arial" panose="020B0604020202020204" pitchFamily="34" charset="0"/>
              </a:rPr>
              <a:t>s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tan_g</a:t>
            </a:r>
            <a:r>
              <a:rPr lang="it-IT" dirty="0" err="1">
                <a:latin typeface="Andale Mono" panose="020B0509000000000004" pitchFamily="49" charset="0"/>
                <a:cs typeface="Arial" panose="020B0604020202020204" pitchFamily="34" charset="0"/>
              </a:rPr>
              <a:t>lmer</a:t>
            </a:r>
            <a:r>
              <a:rPr lang="it-IT" dirty="0">
                <a:latin typeface="Andale Mono" panose="020B0509000000000004" pitchFamily="49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ndale Mono" panose="020B0509000000000004" pitchFamily="49" charset="0"/>
                <a:cs typeface="Arial" panose="020B0604020202020204" pitchFamily="34" charset="0"/>
              </a:rPr>
              <a:t>c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omputed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from 4000 by 354 log-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likelihood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matrix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B51CADC-0EEE-8AAC-5D0A-C4C97C22000F}"/>
              </a:ext>
            </a:extLst>
          </p:cNvPr>
          <p:cNvSpPr txBox="1"/>
          <p:nvPr/>
        </p:nvSpPr>
        <p:spPr>
          <a:xfrm>
            <a:off x="6313637" y="1401968"/>
            <a:ext cx="5949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dirty="0">
                <a:latin typeface="Andale Mono" panose="020B0509000000000004" pitchFamily="49" charset="0"/>
                <a:cs typeface="Arial" panose="020B0604020202020204" pitchFamily="34" charset="0"/>
              </a:rPr>
              <a:t>My model A </a:t>
            </a:r>
            <a:r>
              <a:rPr lang="it-IT" dirty="0" err="1">
                <a:latin typeface="Andale Mono" panose="020B0509000000000004" pitchFamily="49" charset="0"/>
                <a:cs typeface="Arial" panose="020B0604020202020204" pitchFamily="34" charset="0"/>
              </a:rPr>
              <a:t>c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omputed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from 8000 (</a:t>
            </a:r>
            <a:r>
              <a:rPr lang="it-IT" dirty="0">
                <a:latin typeface="Andale Mono" panose="020B0509000000000004" pitchFamily="49" charset="0"/>
                <a:cs typeface="Arial" panose="020B0604020202020204" pitchFamily="34" charset="0"/>
              </a:rPr>
              <a:t>or 4000)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by 354 log-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likelihood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matrix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4" name="Immagine 13" descr="Immagine che contiene testo, ricevuta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6FA655A-7F2A-6D40-B4D6-218397A264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89" t="14197" r="61158" b="58727"/>
          <a:stretch/>
        </p:blipFill>
        <p:spPr>
          <a:xfrm>
            <a:off x="449370" y="2489808"/>
            <a:ext cx="3018773" cy="1227550"/>
          </a:xfrm>
          <a:prstGeom prst="rect">
            <a:avLst/>
          </a:prstGeom>
        </p:spPr>
      </p:pic>
      <p:pic>
        <p:nvPicPr>
          <p:cNvPr id="15" name="Immagine 14" descr="Immagine che contiene testo, schermata, Carattere, ricevuta&#10;&#10;Il contenuto generato dall'IA potrebbe non essere corretto.">
            <a:extLst>
              <a:ext uri="{FF2B5EF4-FFF2-40B4-BE49-F238E27FC236}">
                <a16:creationId xmlns:a16="http://schemas.microsoft.com/office/drawing/2014/main" id="{371BBFE0-CC90-C9E7-A197-988460BFE2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2" t="14457" r="57272" b="60261"/>
          <a:stretch/>
        </p:blipFill>
        <p:spPr>
          <a:xfrm>
            <a:off x="6313638" y="2489808"/>
            <a:ext cx="3018773" cy="1130213"/>
          </a:xfrm>
          <a:prstGeom prst="rect">
            <a:avLst/>
          </a:prstGeom>
        </p:spPr>
      </p:pic>
      <p:pic>
        <p:nvPicPr>
          <p:cNvPr id="17" name="Immagine 16" descr="Immagine che contiene testo, Carattere, bianco, schermata&#10;&#10;Il contenuto generato dall'IA potrebbe non essere corretto.">
            <a:extLst>
              <a:ext uri="{FF2B5EF4-FFF2-40B4-BE49-F238E27FC236}">
                <a16:creationId xmlns:a16="http://schemas.microsoft.com/office/drawing/2014/main" id="{09ED33BC-B7E4-3877-8D3E-026A210298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584"/>
          <a:stretch/>
        </p:blipFill>
        <p:spPr>
          <a:xfrm>
            <a:off x="10420087" y="2381558"/>
            <a:ext cx="1684231" cy="1235981"/>
          </a:xfrm>
          <a:prstGeom prst="rect">
            <a:avLst/>
          </a:prstGeom>
        </p:spPr>
      </p:pic>
      <p:cxnSp>
        <p:nvCxnSpPr>
          <p:cNvPr id="25" name="Connettore 4 24">
            <a:extLst>
              <a:ext uri="{FF2B5EF4-FFF2-40B4-BE49-F238E27FC236}">
                <a16:creationId xmlns:a16="http://schemas.microsoft.com/office/drawing/2014/main" id="{8FAF114C-7B8A-3818-D492-6B6A9A88717A}"/>
              </a:ext>
            </a:extLst>
          </p:cNvPr>
          <p:cNvCxnSpPr/>
          <p:nvPr/>
        </p:nvCxnSpPr>
        <p:spPr>
          <a:xfrm rot="5400000">
            <a:off x="10885483" y="1917157"/>
            <a:ext cx="565285" cy="36351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137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E5228-8EB4-1359-E644-79C416E74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CDE220F7-3C36-CDA9-06E2-252A3ECED359}"/>
              </a:ext>
            </a:extLst>
          </p:cNvPr>
          <p:cNvSpPr/>
          <p:nvPr/>
        </p:nvSpPr>
        <p:spPr>
          <a:xfrm>
            <a:off x="0" y="0"/>
            <a:ext cx="12192000" cy="150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D370ADE5-BB06-DADF-9C7F-D8FDF895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"/>
            <a:ext cx="10515600" cy="1325563"/>
          </a:xfrm>
        </p:spPr>
        <p:txBody>
          <a:bodyPr/>
          <a:lstStyle/>
          <a:p>
            <a:r>
              <a:rPr lang="it-IT" sz="4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VS Langford et al. (1998)</a:t>
            </a:r>
            <a:endParaRPr lang="it-IT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9" name="Immagine 8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C8E2C2F-EBC8-865A-9C66-1CFA4F9A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450" y="1508125"/>
            <a:ext cx="4660900" cy="5626100"/>
          </a:xfrm>
          <a:prstGeom prst="rect">
            <a:avLst/>
          </a:prstGeom>
        </p:spPr>
      </p:pic>
      <p:pic>
        <p:nvPicPr>
          <p:cNvPr id="10" name="Immagine 9" descr="Immagine che contiene testo, Carattere, ricevuta, bianco&#10;&#10;Il contenuto generato dall'IA potrebbe non essere corretto.">
            <a:extLst>
              <a:ext uri="{FF2B5EF4-FFF2-40B4-BE49-F238E27FC236}">
                <a16:creationId xmlns:a16="http://schemas.microsoft.com/office/drawing/2014/main" id="{A13447BF-2557-9D59-1710-001302B89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06777"/>
            <a:ext cx="3390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04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86DEE-D330-CA62-5706-9FE105452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B4D855D-1CCA-15F2-A040-26396E82554F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0588F3-5A31-9A75-0C8E-15A607D8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VS Langford et al. (1998)</a:t>
            </a:r>
          </a:p>
        </p:txBody>
      </p:sp>
      <p:pic>
        <p:nvPicPr>
          <p:cNvPr id="5" name="Immagine 4" descr="Immagine che contiene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082C3DB1-556E-E05C-B05A-18AC98F6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964" y="1210378"/>
            <a:ext cx="7496036" cy="5204564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63E623C6-9998-B845-F22E-C180EB289DCC}"/>
              </a:ext>
            </a:extLst>
          </p:cNvPr>
          <p:cNvSpPr txBox="1">
            <a:spLocks/>
          </p:cNvSpPr>
          <p:nvPr/>
        </p:nvSpPr>
        <p:spPr>
          <a:xfrm>
            <a:off x="195946" y="859395"/>
            <a:ext cx="5239654" cy="59065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UK,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Belgium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Netherlands: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📈 Positive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WG,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Denmark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⚠️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mortality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rates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Italy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☀️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Highest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UVB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France: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📈 Little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070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A52B6-9C7A-E63A-6912-427624B3B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8533D7D-0804-7582-BA85-BDED821F6594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8E824B-3E84-18F4-C88A-03BA1182F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VS Langford et al. (1998)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A90F7B9C-4D80-B87D-8436-2F847694D416}"/>
              </a:ext>
            </a:extLst>
          </p:cNvPr>
          <p:cNvSpPr txBox="1">
            <a:spLocks/>
          </p:cNvSpPr>
          <p:nvPr/>
        </p:nvSpPr>
        <p:spPr>
          <a:xfrm>
            <a:off x="195946" y="859395"/>
            <a:ext cx="5239654" cy="59065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UK,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Belgium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Netherlands: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📈 Positive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WG,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Denmark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⚠️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mortality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rates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Italy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☀️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Highest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UVB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France: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Little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D7DF2C-3147-3E1C-8AB1-651930526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6400" y="633691"/>
            <a:ext cx="5239654" cy="63579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explorative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UK,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Netherlands, Luxembourg: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📈 Positive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25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Belgium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WG,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Denmark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Italy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☀️ High(est)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UVB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France: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(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slightly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)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37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DFE297-B13C-ED91-03D2-518A9F0A4D07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840A7-48F3-2088-7FF8-5CEB62F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Data</a:t>
            </a:r>
          </a:p>
        </p:txBody>
      </p:sp>
      <p:pic>
        <p:nvPicPr>
          <p:cNvPr id="6" name="Immagine 5" descr="Immagine che contiene testo, ricevuta, schermata, Carattere&#10;&#10;Descrizione generata automaticamente">
            <a:extLst>
              <a:ext uri="{FF2B5EF4-FFF2-40B4-BE49-F238E27FC236}">
                <a16:creationId xmlns:a16="http://schemas.microsoft.com/office/drawing/2014/main" id="{FED81E2A-26FC-C43F-D99A-977EEDCE7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242" y="542926"/>
            <a:ext cx="8233515" cy="4336905"/>
          </a:xfrm>
          <a:prstGeom prst="rect">
            <a:avLst/>
          </a:prstGeo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2343ECB4-06D4-4FDF-C861-BEE0B3088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0204" y="4922694"/>
            <a:ext cx="8891588" cy="5000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eographical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hierarchy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counties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regions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nations</a:t>
            </a:r>
            <a:endParaRPr lang="it-IT" sz="25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ccia sinistra 4">
            <a:extLst>
              <a:ext uri="{FF2B5EF4-FFF2-40B4-BE49-F238E27FC236}">
                <a16:creationId xmlns:a16="http://schemas.microsoft.com/office/drawing/2014/main" id="{B7EE3474-D021-ADEF-EFBC-DA7628C8AFF6}"/>
              </a:ext>
            </a:extLst>
          </p:cNvPr>
          <p:cNvSpPr/>
          <p:nvPr/>
        </p:nvSpPr>
        <p:spPr>
          <a:xfrm>
            <a:off x="7615237" y="2957512"/>
            <a:ext cx="985838" cy="5429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sinistra 6">
            <a:extLst>
              <a:ext uri="{FF2B5EF4-FFF2-40B4-BE49-F238E27FC236}">
                <a16:creationId xmlns:a16="http://schemas.microsoft.com/office/drawing/2014/main" id="{72CFB57E-BAE1-831D-7D2E-774691A3C0FF}"/>
              </a:ext>
            </a:extLst>
          </p:cNvPr>
          <p:cNvSpPr/>
          <p:nvPr/>
        </p:nvSpPr>
        <p:spPr>
          <a:xfrm>
            <a:off x="5017717" y="2957512"/>
            <a:ext cx="985838" cy="5429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33ECE75-BFC4-DBF9-B11B-2E57A26B9EFD}"/>
              </a:ext>
            </a:extLst>
          </p:cNvPr>
          <p:cNvSpPr txBox="1"/>
          <p:nvPr/>
        </p:nvSpPr>
        <p:spPr>
          <a:xfrm>
            <a:off x="3943602" y="5931528"/>
            <a:ext cx="43047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multi-</a:t>
            </a:r>
            <a:r>
              <a:rPr lang="it-IT" sz="25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it-IT" sz="25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it-IT" sz="25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hierarchy</a:t>
            </a:r>
            <a:endParaRPr lang="it-IT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ccia giù 13">
            <a:extLst>
              <a:ext uri="{FF2B5EF4-FFF2-40B4-BE49-F238E27FC236}">
                <a16:creationId xmlns:a16="http://schemas.microsoft.com/office/drawing/2014/main" id="{302FAA27-5E09-CB68-4E3C-EC25D78888E5}"/>
              </a:ext>
            </a:extLst>
          </p:cNvPr>
          <p:cNvSpPr/>
          <p:nvPr/>
        </p:nvSpPr>
        <p:spPr>
          <a:xfrm>
            <a:off x="5962650" y="5422638"/>
            <a:ext cx="266700" cy="486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4597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1F7F40BF-DC13-C52B-74E0-86F08B728B37}"/>
              </a:ext>
            </a:extLst>
          </p:cNvPr>
          <p:cNvSpPr/>
          <p:nvPr/>
        </p:nvSpPr>
        <p:spPr>
          <a:xfrm>
            <a:off x="0" y="0"/>
            <a:ext cx="12192000" cy="150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3FFEA872-1488-ABF7-2410-32E6B78ED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Explorative</a:t>
            </a:r>
            <a:r>
              <a:rPr lang="it-IT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analysis</a:t>
            </a:r>
            <a:endParaRPr lang="it-IT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86B7976-9377-AC66-DE8F-5EB9B2995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8125"/>
            <a:ext cx="9273742" cy="5409683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FEC7618-55B2-5F13-1AB9-3BB4F5D2F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47" y="1654288"/>
            <a:ext cx="3829506" cy="23587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too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be some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unconsidered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influencing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observed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110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DFE297-B13C-ED91-03D2-518A9F0A4D07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840A7-48F3-2088-7FF8-5CEB62F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Explorative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analysis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FD6EE54-81E0-F2E5-4E9A-346E16D3B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35" y="501280"/>
            <a:ext cx="8437790" cy="635672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F08905D-1C7A-B660-A0EC-04F9A19AD44F}"/>
              </a:ext>
            </a:extLst>
          </p:cNvPr>
          <p:cNvSpPr txBox="1"/>
          <p:nvPr/>
        </p:nvSpPr>
        <p:spPr>
          <a:xfrm>
            <a:off x="8480120" y="1224025"/>
            <a:ext cx="336010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with complete pooling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3ADACAE-4BFA-291E-7169-9CD14F0309C5}"/>
              </a:ext>
            </a:extLst>
          </p:cNvPr>
          <p:cNvSpPr txBox="1"/>
          <p:nvPr/>
        </p:nvSpPr>
        <p:spPr>
          <a:xfrm>
            <a:off x="8480120" y="5211825"/>
            <a:ext cx="359497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On the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contrary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accounting for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hierarchy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nation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91029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C5910-16A6-BB42-BB0A-8B895306C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627BE685-30EE-95BE-9734-DCF40E11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070" y="500062"/>
            <a:ext cx="8439406" cy="635793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A97F6C0D-9B62-879B-10AE-1257E4B999C5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22E2ADC-6943-512C-0A7B-1BD008EA5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Explorative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analysis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B2B7B500-9C23-2316-43DC-3D86144AD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76435"/>
              </p:ext>
            </p:extLst>
          </p:nvPr>
        </p:nvGraphicFramePr>
        <p:xfrm>
          <a:off x="349803" y="1289265"/>
          <a:ext cx="3243267" cy="4279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624">
                  <a:extLst>
                    <a:ext uri="{9D8B030D-6E8A-4147-A177-3AD203B41FA5}">
                      <a16:colId xmlns:a16="http://schemas.microsoft.com/office/drawing/2014/main" val="3580597002"/>
                    </a:ext>
                  </a:extLst>
                </a:gridCol>
                <a:gridCol w="876821">
                  <a:extLst>
                    <a:ext uri="{9D8B030D-6E8A-4147-A177-3AD203B41FA5}">
                      <a16:colId xmlns:a16="http://schemas.microsoft.com/office/drawing/2014/main" val="2693373439"/>
                    </a:ext>
                  </a:extLst>
                </a:gridCol>
                <a:gridCol w="876822">
                  <a:extLst>
                    <a:ext uri="{9D8B030D-6E8A-4147-A177-3AD203B41FA5}">
                      <a16:colId xmlns:a16="http://schemas.microsoft.com/office/drawing/2014/main" val="1086667399"/>
                    </a:ext>
                  </a:extLst>
                </a:gridCol>
              </a:tblGrid>
              <a:tr h="369307">
                <a:tc>
                  <a:txBody>
                    <a:bodyPr/>
                    <a:lstStyle/>
                    <a:p>
                      <a:r>
                        <a:rPr lang="it-IT" dirty="0"/>
                        <a:t>Nation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deaths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people/km</a:t>
                      </a:r>
                      <a:r>
                        <a:rPr lang="it-IT" baseline="30000" dirty="0"/>
                        <a:t>2 *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15271"/>
                  </a:ext>
                </a:extLst>
              </a:tr>
              <a:tr h="369307">
                <a:tc>
                  <a:txBody>
                    <a:bodyPr/>
                    <a:lstStyle/>
                    <a:p>
                      <a:r>
                        <a:rPr lang="it-IT" dirty="0" err="1"/>
                        <a:t>Belgium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449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384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990104"/>
                  </a:ext>
                </a:extLst>
              </a:tr>
              <a:tr h="369307">
                <a:tc>
                  <a:txBody>
                    <a:bodyPr/>
                    <a:lstStyle/>
                    <a:p>
                      <a:r>
                        <a:rPr lang="it-IT" dirty="0"/>
                        <a:t>WG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2949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234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136568"/>
                  </a:ext>
                </a:extLst>
              </a:tr>
              <a:tr h="416122">
                <a:tc>
                  <a:txBody>
                    <a:bodyPr/>
                    <a:lstStyle/>
                    <a:p>
                      <a:r>
                        <a:rPr lang="it-IT" dirty="0" err="1"/>
                        <a:t>Denmark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681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139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300823"/>
                  </a:ext>
                </a:extLst>
              </a:tr>
              <a:tr h="369307">
                <a:tc>
                  <a:txBody>
                    <a:bodyPr/>
                    <a:lstStyle/>
                    <a:p>
                      <a:r>
                        <a:rPr lang="it-IT" dirty="0"/>
                        <a:t>France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1495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101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826663"/>
                  </a:ext>
                </a:extLst>
              </a:tr>
              <a:tr h="369307">
                <a:tc>
                  <a:txBody>
                    <a:bodyPr/>
                    <a:lstStyle/>
                    <a:p>
                      <a:r>
                        <a:rPr lang="it-IT" dirty="0"/>
                        <a:t>UK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2179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281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073460"/>
                  </a:ext>
                </a:extLst>
              </a:tr>
              <a:tr h="369307">
                <a:tc>
                  <a:txBody>
                    <a:bodyPr/>
                    <a:lstStyle/>
                    <a:p>
                      <a:r>
                        <a:rPr lang="it-IT" dirty="0" err="1"/>
                        <a:t>Italy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1462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195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189295"/>
                  </a:ext>
                </a:extLst>
              </a:tr>
              <a:tr h="369307">
                <a:tc>
                  <a:txBody>
                    <a:bodyPr/>
                    <a:lstStyle/>
                    <a:p>
                      <a:r>
                        <a:rPr lang="it-IT" dirty="0" err="1"/>
                        <a:t>Ireland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67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65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663763"/>
                  </a:ext>
                </a:extLst>
              </a:tr>
              <a:tr h="503713">
                <a:tc>
                  <a:txBody>
                    <a:bodyPr/>
                    <a:lstStyle/>
                    <a:p>
                      <a:r>
                        <a:rPr lang="it-IT" dirty="0"/>
                        <a:t>Luxembourg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23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255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370810"/>
                  </a:ext>
                </a:extLst>
              </a:tr>
              <a:tr h="503713">
                <a:tc>
                  <a:txBody>
                    <a:bodyPr/>
                    <a:lstStyle/>
                    <a:p>
                      <a:r>
                        <a:rPr lang="it-IT" dirty="0"/>
                        <a:t>Netherlands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546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520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98017"/>
                  </a:ext>
                </a:extLst>
              </a:tr>
            </a:tbl>
          </a:graphicData>
        </a:graphic>
      </p:graphicFrame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BDBAFB1-1D96-FB9B-7E9B-5901F8DA2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559" y="5947300"/>
            <a:ext cx="2595041" cy="818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* From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recent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data, just for the big picture</a:t>
            </a: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17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DFE297-B13C-ED91-03D2-518A9F0A4D07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840A7-48F3-2088-7FF8-5CEB62F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Explorative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analysis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1C8E792-C338-DBB4-80BC-D7F8DE32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378" y="500062"/>
            <a:ext cx="7315200" cy="6400800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A93F5D7C-9A2C-8915-0E43-1FBA25C24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6" y="859395"/>
            <a:ext cx="5239654" cy="59065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UK,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Netherlands, Luxembourg: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🌥️ Low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UVB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📈 Positive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Belgium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WG,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Denmark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🌥️ Low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UVB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Italy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☀️ High(est)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UVB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France: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🌤️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Mid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UVB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(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slightly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)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095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DFF9D-9DAE-D18B-3732-E581BB2A9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CC68E4F-6BDB-2171-3460-081836548E04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49353C-48E7-A430-FEB0-71A9469C9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Explorative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analysis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40ED3AF0-2E1D-9DFE-6BFB-200662229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6" y="859395"/>
            <a:ext cx="5239654" cy="59065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UK,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Netherlands, Luxembourg: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🌥️ Low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UVB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📈 Positive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Belgium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WG,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Denmark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🌥️ Low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UVB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Italy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☀️ High(est)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UVB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France: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🌤️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Mid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UVB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(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slightly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)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DCD81C-4C0F-A2A2-DE8E-BFB466168DA7}"/>
              </a:ext>
            </a:extLst>
          </p:cNvPr>
          <p:cNvSpPr txBox="1">
            <a:spLocks/>
          </p:cNvSpPr>
          <p:nvPr/>
        </p:nvSpPr>
        <p:spPr>
          <a:xfrm>
            <a:off x="6096000" y="859395"/>
            <a:ext cx="5239654" cy="5906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467AACA0-CC69-E6FF-B55B-F22C41D657AB}"/>
              </a:ext>
            </a:extLst>
          </p:cNvPr>
          <p:cNvSpPr txBox="1">
            <a:spLocks/>
          </p:cNvSpPr>
          <p:nvPr/>
        </p:nvSpPr>
        <p:spPr>
          <a:xfrm>
            <a:off x="6680253" y="854494"/>
            <a:ext cx="5511747" cy="59065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Northern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Europeans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more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risk of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intermittent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high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sun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home &amp; more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recreational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travel to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warmer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climates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influencing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behaviour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Use of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sunscreen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UVB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History of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deceased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nation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Differences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nations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especially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Italy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and France –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depending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north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-south and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genetic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ccia destra 6">
            <a:extLst>
              <a:ext uri="{FF2B5EF4-FFF2-40B4-BE49-F238E27FC236}">
                <a16:creationId xmlns:a16="http://schemas.microsoft.com/office/drawing/2014/main" id="{C94B9DFB-F72B-D238-942E-E4A3A6AB3CEB}"/>
              </a:ext>
            </a:extLst>
          </p:cNvPr>
          <p:cNvSpPr/>
          <p:nvPr/>
        </p:nvSpPr>
        <p:spPr>
          <a:xfrm>
            <a:off x="5511748" y="3529813"/>
            <a:ext cx="944481" cy="280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4889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6365</TotalTime>
  <Words>2129</Words>
  <Application>Microsoft Macintosh PowerPoint</Application>
  <PresentationFormat>Widescreen</PresentationFormat>
  <Paragraphs>303</Paragraphs>
  <Slides>37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37</vt:i4>
      </vt:variant>
    </vt:vector>
  </HeadingPairs>
  <TitlesOfParts>
    <vt:vector size="46" baseType="lpstr">
      <vt:lpstr>Andale Mono</vt:lpstr>
      <vt:lpstr>Arial</vt:lpstr>
      <vt:lpstr>Arial Black</vt:lpstr>
      <vt:lpstr>Calibri</vt:lpstr>
      <vt:lpstr>Calibri Light</vt:lpstr>
      <vt:lpstr>Cambria Math</vt:lpstr>
      <vt:lpstr>Helvetica</vt:lpstr>
      <vt:lpstr>Source Sans Pro</vt:lpstr>
      <vt:lpstr>Tema di Office</vt:lpstr>
      <vt:lpstr>Presentazione standard di PowerPoint</vt:lpstr>
      <vt:lpstr>Goals of the project</vt:lpstr>
      <vt:lpstr>Data</vt:lpstr>
      <vt:lpstr>Data</vt:lpstr>
      <vt:lpstr>Explorative analysis</vt:lpstr>
      <vt:lpstr>Explorative analysis</vt:lpstr>
      <vt:lpstr>Explorative analysis</vt:lpstr>
      <vt:lpstr>Explorative analysis</vt:lpstr>
      <vt:lpstr>Explorative analysis</vt:lpstr>
      <vt:lpstr>Explorative analysis</vt:lpstr>
      <vt:lpstr>Methods</vt:lpstr>
      <vt:lpstr>Methods</vt:lpstr>
      <vt:lpstr>Frequentist approach</vt:lpstr>
      <vt:lpstr>Frequentist approach</vt:lpstr>
      <vt:lpstr>Bayesian approach (stan_glmer)</vt:lpstr>
      <vt:lpstr>Bayesian approach (stan_glmer)</vt:lpstr>
      <vt:lpstr>Bayesian approach (stan_glmer)</vt:lpstr>
      <vt:lpstr>Bayesian approach (stan_glmer)</vt:lpstr>
      <vt:lpstr>Bayesian approach (stan_glmer)</vt:lpstr>
      <vt:lpstr>Bayesian approach (model A)</vt:lpstr>
      <vt:lpstr>Bayesian approach (model A)</vt:lpstr>
      <vt:lpstr>Bayesian approach (model A)</vt:lpstr>
      <vt:lpstr>Bayesian approach (model A)</vt:lpstr>
      <vt:lpstr>stan_glmer VS model A</vt:lpstr>
      <vt:lpstr>stan_glmer VS model A: densities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VS Langford et al. (1998)</vt:lpstr>
      <vt:lpstr>VS Langford et al. (1998)</vt:lpstr>
      <vt:lpstr>VS Langford et al. (1998)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pro8233</dc:creator>
  <cp:lastModifiedBy>pro8233</cp:lastModifiedBy>
  <cp:revision>92</cp:revision>
  <dcterms:created xsi:type="dcterms:W3CDTF">2024-06-11T19:03:06Z</dcterms:created>
  <dcterms:modified xsi:type="dcterms:W3CDTF">2025-06-19T10:03:46Z</dcterms:modified>
</cp:coreProperties>
</file>